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2"/>
  </p:notes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 id="277" r:id="rId4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ublic Sans" charset="1" panose="00000000000000000000"/>
      <p:regular r:id="rId10"/>
    </p:embeddedFont>
    <p:embeddedFont>
      <p:font typeface="Public Sans Bold" charset="1" panose="00000000000000000000"/>
      <p:regular r:id="rId11"/>
    </p:embeddedFont>
    <p:embeddedFont>
      <p:font typeface="Public Sans Italics" charset="1" panose="00000000000000000000"/>
      <p:regular r:id="rId12"/>
    </p:embeddedFont>
    <p:embeddedFont>
      <p:font typeface="Public Sans Bold Italics" charset="1" panose="00000000000000000000"/>
      <p:regular r:id="rId13"/>
    </p:embeddedFont>
    <p:embeddedFont>
      <p:font typeface="Open Sans Light" charset="1" panose="020B0306030504020204"/>
      <p:regular r:id="rId14"/>
    </p:embeddedFont>
    <p:embeddedFont>
      <p:font typeface="Open Sans Light Bold" charset="1" panose="020B0806030504020204"/>
      <p:regular r:id="rId15"/>
    </p:embeddedFont>
    <p:embeddedFont>
      <p:font typeface="Open Sans Light Italics" charset="1" panose="020B0306030504020204"/>
      <p:regular r:id="rId16"/>
    </p:embeddedFont>
    <p:embeddedFont>
      <p:font typeface="Open Sans Light Bold Italics" charset="1" panose="020B0806030504020204"/>
      <p:regular r:id="rId17"/>
    </p:embeddedFont>
    <p:embeddedFont>
      <p:font typeface="Now Thin" charset="1" panose="00000300000000000000"/>
      <p:regular r:id="rId18"/>
    </p:embeddedFont>
    <p:embeddedFont>
      <p:font typeface="Now Thin Bold" charset="1" panose="000004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33" Target="slides/slide14.xml" Type="http://schemas.openxmlformats.org/officeDocument/2006/relationships/slide"/><Relationship Id="rId34" Target="slides/slide15.xml" Type="http://schemas.openxmlformats.org/officeDocument/2006/relationships/slide"/><Relationship Id="rId35" Target="slides/slide16.xml" Type="http://schemas.openxmlformats.org/officeDocument/2006/relationships/slide"/><Relationship Id="rId36" Target="slides/slide17.xml" Type="http://schemas.openxmlformats.org/officeDocument/2006/relationships/slide"/><Relationship Id="rId37" Target="slides/slide18.xml" Type="http://schemas.openxmlformats.org/officeDocument/2006/relationships/slide"/><Relationship Id="rId38" Target="slides/slide19.xml" Type="http://schemas.openxmlformats.org/officeDocument/2006/relationships/slide"/><Relationship Id="rId39" Target="slides/slide20.xml" Type="http://schemas.openxmlformats.org/officeDocument/2006/relationships/slide"/><Relationship Id="rId4" Target="theme/theme1.xml" Type="http://schemas.openxmlformats.org/officeDocument/2006/relationships/theme"/><Relationship Id="rId40" Target="slides/slide21.xml" Type="http://schemas.openxmlformats.org/officeDocument/2006/relationships/slide"/><Relationship Id="rId41" Target="slides/slide22.xml" Type="http://schemas.openxmlformats.org/officeDocument/2006/relationships/slide"/><Relationship Id="rId42" Target="notesMasters/notesMaster1.xml" Type="http://schemas.openxmlformats.org/officeDocument/2006/relationships/notesMaster"/><Relationship Id="rId43" Target="theme/theme2.xml" Type="http://schemas.openxmlformats.org/officeDocument/2006/relationships/theme"/><Relationship Id="rId44" Target="notesSlides/notesSlide1.xml" Type="http://schemas.openxmlformats.org/officeDocument/2006/relationships/notesSlide"/><Relationship Id="rId45" Target="notesSlides/notesSlide2.xml" Type="http://schemas.openxmlformats.org/officeDocument/2006/relationships/notesSlide"/><Relationship Id="rId46" Target="notesSlides/notesSlide3.xml" Type="http://schemas.openxmlformats.org/officeDocument/2006/relationships/notesSlide"/><Relationship Id="rId47" Target="notesSlides/notesSlide4.xml" Type="http://schemas.openxmlformats.org/officeDocument/2006/relationships/notesSlide"/><Relationship Id="rId48" Target="notesSlides/notesSlide5.xml" Type="http://schemas.openxmlformats.org/officeDocument/2006/relationships/notesSlide"/><Relationship Id="rId49" Target="notesSlides/notesSlide6.xml" Type="http://schemas.openxmlformats.org/officeDocument/2006/relationships/notesSlide"/><Relationship Id="rId5" Target="tableStyles.xml" Type="http://schemas.openxmlformats.org/officeDocument/2006/relationships/tableStyles"/><Relationship Id="rId50" Target="notesSlides/notesSlide7.xml" Type="http://schemas.openxmlformats.org/officeDocument/2006/relationships/notesSlide"/><Relationship Id="rId51" Target="notesSlides/notesSlide8.xml" Type="http://schemas.openxmlformats.org/officeDocument/2006/relationships/notesSlide"/><Relationship Id="rId52" Target="notesSlides/notesSlide9.xml" Type="http://schemas.openxmlformats.org/officeDocument/2006/relationships/notesSlide"/><Relationship Id="rId53" Target="notesSlides/notesSlide10.xml" Type="http://schemas.openxmlformats.org/officeDocument/2006/relationships/notesSlide"/><Relationship Id="rId54" Target="notesSlides/notesSlide11.xml" Type="http://schemas.openxmlformats.org/officeDocument/2006/relationships/notesSlide"/><Relationship Id="rId55" Target="notesSlides/notesSlide12.xml" Type="http://schemas.openxmlformats.org/officeDocument/2006/relationships/notesSlide"/><Relationship Id="rId56" Target="notesSlides/notesSlide13.xml" Type="http://schemas.openxmlformats.org/officeDocument/2006/relationships/notesSlide"/><Relationship Id="rId57" Target="notesSlides/notesSlide14.xml" Type="http://schemas.openxmlformats.org/officeDocument/2006/relationships/notesSlide"/><Relationship Id="rId58" Target="notesSlides/notesSlide15.xml" Type="http://schemas.openxmlformats.org/officeDocument/2006/relationships/notesSlide"/><Relationship Id="rId59" Target="notesSlides/notesSlide16.xml" Type="http://schemas.openxmlformats.org/officeDocument/2006/relationships/notesSlide"/><Relationship Id="rId6" Target="fonts/font6.fntdata" Type="http://schemas.openxmlformats.org/officeDocument/2006/relationships/font"/><Relationship Id="rId60" Target="notesSlides/notesSlide17.xml" Type="http://schemas.openxmlformats.org/officeDocument/2006/relationships/notesSlide"/><Relationship Id="rId61" Target="notesSlides/notesSlide18.xml" Type="http://schemas.openxmlformats.org/officeDocument/2006/relationships/notesSlide"/><Relationship Id="rId62" Target="notesSlides/notesSlide19.xml" Type="http://schemas.openxmlformats.org/officeDocument/2006/relationships/notesSlide"/><Relationship Id="rId63" Target="notesSlides/notesSlide20.xml" Type="http://schemas.openxmlformats.org/officeDocument/2006/relationships/notesSlide"/><Relationship Id="rId64" Target="notesSlides/notesSlide21.xml" Type="http://schemas.openxmlformats.org/officeDocument/2006/relationships/note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Jae</a:t>
            </a:r>
          </a:p>
          <a:p>
            <a:pPr lvl="0"/>
            <a:r>
              <a:rPr lang="en-US"/>
              <a:t/>
            </a:r>
          </a:p>
          <a:p>
            <a:pPr lvl="0"/>
            <a:r>
              <a:rPr lang="en-US"/>
              <a:t>Good morning/afternoon everyone.</a:t>
            </a:r>
          </a:p>
          <a:p>
            <a:pPr lvl="0"/>
            <a:r>
              <a:rPr lang="en-US"/>
              <a:t/>
            </a:r>
          </a:p>
          <a:p>
            <a:pPr lvl="0"/>
            <a:r>
              <a:rPr lang="en-US"/>
              <a:t>We are group 1 and my name is Jae </a:t>
            </a:r>
          </a:p>
          <a:p>
            <a:pPr lvl="0"/>
            <a:r>
              <a:rPr lang="en-US"/>
              <a:t/>
            </a:r>
          </a:p>
          <a:p>
            <a:pPr lvl="0"/>
            <a:r>
              <a:rPr lang="en-US"/>
              <a:t>For our final project, we are exploring the concept of "Hitness" i.e. what defines a hit song?</a:t>
            </a:r>
          </a:p>
          <a:p>
            <a:pPr lvl="0"/>
            <a:r>
              <a:rPr lang="en-US"/>
              <a:t/>
            </a:r>
          </a:p>
          <a:p>
            <a:pPr lvl="0"/>
            <a:r>
              <a:rPr lang="en-US"/>
              <a:t/>
            </a:r>
          </a:p>
          <a:p>
            <a:pPr lvl="0"/>
            <a:r>
              <a:rPr lang="en-US"/>
              <a:t/>
            </a:r>
          </a:p>
          <a:p>
            <a:pPr lvl="0"/>
            <a:r>
              <a:rPr lang="en-US"/>
              <a:t/>
            </a:r>
          </a:p>
          <a:p>
            <a:pPr lvl="0"/>
            <a:r>
              <a:rPr lang="en-US"/>
              <a:t/>
            </a:r>
          </a:p>
          <a:p>
            <a:pPr lvl="0"/>
            <a:r>
              <a:rPr lang="en-US"/>
              <a:t/>
            </a:r>
          </a:p>
          <a:p>
            <a:pPr lvl="0"/>
            <a:r>
              <a:rPr lang="en-US"/>
              <a:t/>
            </a:r>
          </a:p>
          <a:p>
            <a:pPr lvl="0"/>
            <a:r>
              <a:rPr lang="en-US"/>
              <a:t>Image source:</a:t>
            </a:r>
          </a:p>
          <a:p>
            <a:pPr lvl="0"/>
            <a:r>
              <a:rPr lang="en-US"/>
              <a:t>https://unsplash.com/s/photos/music-wallpaper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Sudhish</a:t>
            </a:r>
          </a:p>
          <a:p>
            <a:pPr lvl="0"/>
            <a:r>
              <a:rPr lang="en-US"/>
              <a:t/>
            </a:r>
          </a:p>
          <a:p>
            <a:pPr lvl="0"/>
            <a:r>
              <a:rPr lang="en-US"/>
              <a:t>To overcome this we used Vader.</a:t>
            </a:r>
          </a:p>
          <a:p>
            <a:pPr lvl="0"/>
            <a:r>
              <a:rPr lang="en-US"/>
              <a:t/>
            </a:r>
          </a:p>
          <a:p>
            <a:pPr lvl="0"/>
            <a:r>
              <a:rPr lang="en-US"/>
              <a:t>Vader is a Lexicon and Rule-based sentiment analysis tool which we use due to its speed and reliability. </a:t>
            </a:r>
          </a:p>
          <a:p>
            <a:pPr lvl="0"/>
            <a:r>
              <a:rPr lang="en-US"/>
              <a:t/>
            </a:r>
          </a:p>
          <a:p>
            <a:pPr lvl="0"/>
            <a:r>
              <a:rPr lang="en-US"/>
              <a:t>Unlike TextBlob and Microsoft Azure, which are Natural Language Processing analyzers, Vader searches through a statement to see how many words are contained inside of its lexicon of 7,500 words.</a:t>
            </a:r>
          </a:p>
          <a:p>
            <a:pPr lvl="0"/>
            <a:r>
              <a:rPr lang="en-US"/>
              <a:t/>
            </a:r>
          </a:p>
          <a:p>
            <a:pPr lvl="0"/>
            <a:r>
              <a:rPr lang="en-US"/>
              <a:t>We use Vader to analyze the lyrics of every song in our dataset and added the polarity to our dataframe.</a:t>
            </a:r>
          </a:p>
          <a:p>
            <a:pPr lvl="0"/>
            <a:r>
              <a:rPr lang="en-US"/>
              <a:t/>
            </a:r>
          </a:p>
          <a:p>
            <a:pPr lvl="0"/>
            <a:r>
              <a:rPr lang="en-US"/>
              <a:t>Q and A</a:t>
            </a:r>
          </a:p>
          <a:p>
            <a:pPr lvl="0"/>
            <a:r>
              <a:rPr lang="en-US"/>
              <a:t>The sentiment value of these are collected from Amazon Mturk. Vader then uses that information to calculate how positive or negative the statement is.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Wendy</a:t>
            </a:r>
          </a:p>
          <a:p>
            <a:pPr lvl="0"/>
            <a:r>
              <a:rPr lang="en-US"/>
              <a:t/>
            </a:r>
          </a:p>
          <a:p>
            <a:pPr lvl="0"/>
            <a:r>
              <a:rPr lang="en-US"/>
              <a:t>Hitness is the word we uses to measure how hit a song is.</a:t>
            </a:r>
          </a:p>
          <a:p>
            <a:pPr lvl="0"/>
            <a:r>
              <a:rPr lang="en-US"/>
              <a:t/>
            </a:r>
          </a:p>
          <a:p>
            <a:pPr lvl="0"/>
            <a:r>
              <a:rPr lang="en-US"/>
              <a:t>Hitness is score by adding points associated with charting position for every week the song stays in billboard top 100.</a:t>
            </a:r>
          </a:p>
          <a:p>
            <a:pPr lvl="0"/>
            <a:r>
              <a:rPr lang="en-US"/>
              <a:t/>
            </a:r>
          </a:p>
          <a:p>
            <a:pPr lvl="0"/>
            <a:r>
              <a:rPr lang="en-US"/>
              <a:t>Song that charted top 1 is given 100 points, 90 points for top 5, 80 for top 10, 60 for top 20, 40 for top 40, and lastly, 20 for top 100.</a:t>
            </a:r>
          </a:p>
          <a:p>
            <a:pPr lvl="0"/>
            <a:r>
              <a:rPr lang="en-US"/>
              <a:t/>
            </a:r>
          </a:p>
          <a:p>
            <a:pPr lvl="0"/>
            <a:r>
              <a:rPr lang="en-US"/>
              <a:t>This is in order to account for how high a song charts and how long a song stay in the chart.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Hagen</a:t>
            </a:r>
          </a:p>
          <a:p>
            <a:pPr lvl="0"/>
            <a:r>
              <a:rPr lang="en-US"/>
              <a:t/>
            </a:r>
          </a:p>
          <a:p>
            <a:pPr lvl="0"/>
            <a:r>
              <a:rPr lang="en-US"/>
              <a:t>When doing the exploratory data analysis one objective was to find the cutoff or threshold for what we considered a hit song. </a:t>
            </a:r>
          </a:p>
          <a:p>
            <a:pPr lvl="0"/>
            <a:r>
              <a:rPr lang="en-US"/>
              <a:t/>
            </a:r>
          </a:p>
          <a:p>
            <a:pPr lvl="0"/>
            <a:r>
              <a:rPr lang="en-US"/>
              <a:t>Plotting the distribution of hitness as a histogram let us </a:t>
            </a:r>
          </a:p>
          <a:p>
            <a:pPr lvl="0"/>
            <a:r>
              <a:rPr lang="en-US"/>
              <a:t>see that the distribution was strongly right-skewed. </a:t>
            </a:r>
          </a:p>
          <a:p>
            <a:pPr lvl="0"/>
            <a:r>
              <a:rPr lang="en-US"/>
              <a:t/>
            </a:r>
          </a:p>
          <a:p>
            <a:pPr lvl="0"/>
            <a:r>
              <a:rPr lang="en-US"/>
              <a:t>Accordingly, we chose our threshold to be a value close to the median but slightly higher as we believed it should be slightly harder for a song to be considered a hit song. In the end our threshold was 250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Wendy</a:t>
            </a:r>
          </a:p>
          <a:p>
            <a:pPr lvl="0"/>
            <a:r>
              <a:rPr lang="en-US"/>
              <a:t>Next, we also graph artist's popularity versus hitness of a song to see how this factor would influence hitness.</a:t>
            </a:r>
          </a:p>
          <a:p>
            <a:pPr lvl="0"/>
            <a:r>
              <a:rPr lang="en-US"/>
              <a:t/>
            </a:r>
          </a:p>
          <a:p>
            <a:pPr lvl="0"/>
            <a:r>
              <a:rPr lang="en-US"/>
              <a:t>We then run a linear regression for data and it exhibit a positive correlation. However, as you can see, there is a lot of variability.</a:t>
            </a:r>
          </a:p>
          <a:p>
            <a:pPr lvl="0"/>
            <a:r>
              <a:rPr lang="en-US"/>
              <a:t/>
            </a:r>
          </a:p>
          <a:p>
            <a:pPr lvl="0"/>
            <a:r>
              <a:rPr lang="en-US"/>
              <a:t>Because the objective of our study focused on analyzing hit song, we zoom into the top 30 song with highest hitness score to examine the relationship. From this, we can see a clearer positive correlation.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Wendy</a:t>
            </a:r>
          </a:p>
          <a:p>
            <a:pPr lvl="0"/>
            <a:r>
              <a:rPr lang="en-US"/>
              <a:t>Next, we decided to graph hitness vs. our continuous variables.</a:t>
            </a:r>
          </a:p>
          <a:p>
            <a:pPr lvl="0"/>
            <a:r>
              <a:rPr lang="en-US"/>
              <a:t/>
            </a:r>
          </a:p>
          <a:p>
            <a:pPr lvl="0"/>
            <a:r>
              <a:rPr lang="en-US"/>
              <a:t>Overall, every characteristics of the songs seems to be influencing the hitness of a song differently. </a:t>
            </a:r>
          </a:p>
          <a:p>
            <a:pPr lvl="0"/>
            <a:r>
              <a:rPr lang="en-US"/>
              <a:t/>
            </a:r>
          </a:p>
          <a:p>
            <a:pPr lvl="0"/>
            <a:r>
              <a:rPr lang="en-US"/>
              <a:t>For some, like speechiness, liveness, and acousticness, as x increases, hitness level would decreases. </a:t>
            </a:r>
          </a:p>
          <a:p>
            <a:pPr lvl="0"/>
            <a:r>
              <a:rPr lang="en-US"/>
              <a:t/>
            </a:r>
          </a:p>
          <a:p>
            <a:pPr lvl="0"/>
            <a:r>
              <a:rPr lang="en-US"/>
              <a:t>While for others, like danceability, energy, and valence, hitness level increases when x increases. </a:t>
            </a:r>
          </a:p>
          <a:p>
            <a:pPr lvl="0"/>
            <a:r>
              <a:rPr lang="en-US"/>
              <a:t/>
            </a:r>
          </a:p>
          <a:p>
            <a:pPr lvl="0"/>
            <a:r>
              <a:rPr lang="en-US"/>
              <a:t>However, our models have big variability. Although if we examine if carefully, for speechiness and danceability, we can see that the slope appears to be steeper and more intense in contrast to  other graphs.</a:t>
            </a:r>
          </a:p>
          <a:p>
            <a:pPr lvl="0"/>
            <a:r>
              <a:rPr lang="en-US"/>
              <a:t/>
            </a:r>
          </a:p>
          <a:p>
            <a:pPr lvl="0"/>
            <a:r>
              <a:rPr lang="en-US"/>
              <a:t>However, we need further analysis to see which factor is significant.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Jae</a:t>
            </a:r>
          </a:p>
          <a:p>
            <a:pPr lvl="0"/>
            <a:r>
              <a:rPr lang="en-US"/>
              <a:t/>
            </a:r>
          </a:p>
          <a:p>
            <a:pPr lvl="0"/>
            <a:r>
              <a:rPr lang="en-US"/>
              <a:t>In order to do this, we first prepared our data for different models. We first tried different methods of scaling. We had our base data with no scaling. For the duration, we changed the unit of time from milliseconds to minutes. Finally, for tempo and popularity, both values were much higher compared to the other variables. Therefore, we tried two different methods to scale them. First, we tried scaling by dividing the maximum value of each variable. Second, we tried log scaling the values.</a:t>
            </a:r>
          </a:p>
          <a:p>
            <a:pPr lvl="0"/>
            <a:r>
              <a:rPr lang="en-US"/>
              <a:t/>
            </a:r>
          </a:p>
          <a:p>
            <a:pPr lvl="0"/>
            <a:r>
              <a:rPr lang="en-US"/>
              <a:t>Then we split our data into training and testing. We used 75% of our data for training and 25%  for testing.</a:t>
            </a:r>
          </a:p>
          <a:p>
            <a:pPr lvl="0"/>
            <a:r>
              <a:rPr lang="en-US"/>
              <a:t/>
            </a:r>
          </a:p>
          <a:p>
            <a:pPr lvl="0"/>
            <a:r>
              <a:rPr lang="en-US"/>
              <a:t>When we do this our base line is prediction accuracy is around 53%.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Sudhish</a:t>
            </a:r>
          </a:p>
          <a:p>
            <a:pPr lvl="0"/>
            <a:r>
              <a:rPr lang="en-US"/>
              <a:t/>
            </a:r>
          </a:p>
          <a:p>
            <a:pPr lvl="0"/>
            <a:r>
              <a:rPr lang="en-US"/>
              <a:t>We first trained a linear model in R using all the variables.</a:t>
            </a:r>
          </a:p>
          <a:p>
            <a:pPr lvl="0"/>
            <a:r>
              <a:rPr lang="en-US"/>
              <a:t/>
            </a:r>
          </a:p>
          <a:p>
            <a:pPr lvl="0"/>
            <a:r>
              <a:rPr lang="en-US"/>
              <a:t>The linear model with no scaling achieved a testing accuracy of 59.8 percent, maximum division scaling had a testing accuracy of 60.2 percent,  and the log scaling had a testing accuracy of 62.1 percent.</a:t>
            </a:r>
          </a:p>
          <a:p>
            <a:pPr lvl="0"/>
            <a:r>
              <a:rPr lang="en-US"/>
              <a:t/>
            </a:r>
          </a:p>
          <a:p>
            <a:pPr lvl="0"/>
            <a:r>
              <a:rPr lang="en-US"/>
              <a:t>The log scaling seems to offer the best results. Looking at the Anova table we can see that speechiness and popularity have the strongest correlation followed by valance and danceability.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We then followed with logistic regression with GLM.</a:t>
            </a:r>
          </a:p>
          <a:p>
            <a:pPr lvl="0"/>
            <a:r>
              <a:rPr lang="en-US"/>
              <a:t/>
            </a:r>
          </a:p>
          <a:p>
            <a:pPr lvl="0"/>
            <a:r>
              <a:rPr lang="en-US"/>
              <a:t>Similar to the linear model, the logistic regression model with no scaling achieved a testing accuracy of 59.9 percent, maximum division scaling had a testing accuracy of 60.3 percent,  and the log scaling had a testing accuracy of 62 percent.</a:t>
            </a:r>
          </a:p>
          <a:p>
            <a:pPr lvl="0"/>
            <a:r>
              <a:rPr lang="en-US"/>
              <a:t/>
            </a:r>
          </a:p>
          <a:p>
            <a:pPr lvl="0"/>
            <a:r>
              <a:rPr lang="en-US"/>
              <a:t>The P-values and relationship between variables also seem proportionally similar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Continuing, we tried logistic lasso regression.</a:t>
            </a:r>
          </a:p>
          <a:p>
            <a:pPr lvl="0"/>
            <a:r>
              <a:rPr lang="en-US"/>
              <a:t/>
            </a:r>
          </a:p>
          <a:p>
            <a:pPr lvl="0"/>
            <a:r>
              <a:rPr lang="en-US"/>
              <a:t>Our results were slightly worse than the linear and logistic regression model for the non-scaled and max-division scaled at 54.9% and 56.3% accuracy respectively.</a:t>
            </a:r>
          </a:p>
          <a:p>
            <a:pPr lvl="0"/>
            <a:r>
              <a:rPr lang="en-US"/>
              <a:t/>
            </a:r>
          </a:p>
          <a:p>
            <a:pPr lvl="0"/>
            <a:r>
              <a:rPr lang="en-US"/>
              <a:t>Our results for the log scaled model were similar to both models, however, at 61.4% accuracy.</a:t>
            </a:r>
          </a:p>
          <a:p>
            <a:pPr lvl="0"/>
            <a:r>
              <a:rPr lang="en-US"/>
              <a:t/>
            </a:r>
          </a:p>
          <a:p>
            <a:pPr lvl="0"/>
            <a:r>
              <a:rPr lang="en-US"/>
              <a:t>In addition, the correlation between variables and hitness seems to similar as well.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Jae</a:t>
            </a:r>
          </a:p>
          <a:p>
            <a:pPr lvl="0"/>
            <a:r>
              <a:rPr lang="en-US"/>
              <a:t/>
            </a:r>
          </a:p>
          <a:p>
            <a:pPr lvl="0"/>
            <a:r>
              <a:rPr lang="en-US"/>
              <a:t>Moving to Python we tried training a deep neural network. Our network had 5 hidden layers with 4 dropout layers in between. Each hidden layer had a ReLU activation function and 1000 neurons.</a:t>
            </a:r>
          </a:p>
          <a:p>
            <a:pPr lvl="0"/>
            <a:r>
              <a:rPr lang="en-US"/>
              <a:t/>
            </a:r>
          </a:p>
          <a:p>
            <a:pPr lvl="0"/>
            <a:r>
              <a:rPr lang="en-US"/>
              <a:t>Our output layer used the sigmoid activation with two neurons: one for hit and one for non-hit.</a:t>
            </a:r>
          </a:p>
          <a:p>
            <a:pPr lvl="0"/>
            <a:r>
              <a:rPr lang="en-US"/>
              <a:t/>
            </a:r>
          </a:p>
          <a:p>
            <a:pPr lvl="0"/>
            <a:r>
              <a:rPr lang="en-US"/>
              <a:t>The model used the Tensorflow Binary Crossentropy loss function and the Adam optimizer function and was trained on 50 epochs.</a:t>
            </a:r>
          </a:p>
          <a:p>
            <a:pPr lvl="0"/>
            <a:r>
              <a:rPr lang="en-US"/>
              <a:t/>
            </a:r>
          </a:p>
          <a:p>
            <a:pPr lvl="0"/>
            <a:r>
              <a:rPr lang="en-US"/>
              <a:t>The model reached a testing accuracy of around 60-62 percent with the log scaled data. The unscaled and max divison scaled data did considerably worse at around 54% and 57% respectively.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Hagen</a:t>
            </a:r>
          </a:p>
          <a:p>
            <a:pPr lvl="0"/>
            <a:r>
              <a:rPr lang="en-US"/>
              <a:t/>
            </a:r>
          </a:p>
          <a:p>
            <a:pPr lvl="0"/>
            <a:r>
              <a:rPr lang="en-US"/>
              <a:t>We wanted to answer this question to help music producers, in an ever-expanding music industry, evaluate their music prior to release to minimize loss and maximize success.</a:t>
            </a:r>
          </a:p>
          <a:p>
            <a:pPr lvl="0"/>
            <a:r>
              <a:rPr lang="en-US"/>
              <a:t/>
            </a:r>
          </a:p>
          <a:p>
            <a:pPr lvl="0"/>
            <a:r>
              <a:rPr lang="en-US"/>
              <a:t>We will do this by analyzing Spotify audio features, the sentiment of lyrics, and artist popularity.</a:t>
            </a:r>
          </a:p>
          <a:p>
            <a:pPr lvl="0"/>
            <a:r>
              <a:rPr lang="en-US"/>
              <a:t/>
            </a:r>
          </a:p>
          <a:p>
            <a:pPr lvl="0"/>
            <a:r>
              <a:rPr lang="en-US"/>
              <a:t/>
            </a:r>
          </a:p>
          <a:p>
            <a:pPr lvl="0"/>
            <a:r>
              <a:rPr lang="en-US"/>
              <a:t/>
            </a:r>
          </a:p>
          <a:p>
            <a:pPr lvl="0"/>
            <a:r>
              <a:rPr lang="en-US"/>
              <a:t/>
            </a:r>
          </a:p>
          <a:p>
            <a:pPr lvl="0"/>
            <a:r>
              <a:rPr lang="en-US"/>
              <a:t/>
            </a:r>
          </a:p>
          <a:p>
            <a:pPr lvl="0"/>
            <a:r>
              <a:rPr lang="en-US"/>
              <a:t/>
            </a:r>
          </a:p>
          <a:p>
            <a:pPr lvl="0"/>
            <a:r>
              <a:rPr lang="en-US"/>
              <a:t/>
            </a:r>
          </a:p>
          <a:p>
            <a:pPr lvl="0"/>
            <a:r>
              <a:rPr lang="en-US"/>
              <a:t>Image source:</a:t>
            </a:r>
          </a:p>
          <a:p>
            <a:pPr lvl="0"/>
            <a:r>
              <a:rPr lang="en-US"/>
              <a:t>https://www.pexels.com/search/music%20background/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Finally, we tried a random forest. We achieved a testing accuracy of 60% regardless of scaling. </a:t>
            </a:r>
          </a:p>
          <a:p>
            <a:pPr lvl="0"/>
            <a:r>
              <a:rPr lang="en-US"/>
              <a:t/>
            </a:r>
          </a:p>
          <a:p>
            <a:pPr lvl="0"/>
            <a:r>
              <a:rPr lang="en-US"/>
              <a:t>The feature importance ranking also showed similarity to the linear and logistic regression models we tried before.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Overall, the linear model on log scaled data seems to have the highest testing accuracy. But in reality, all of the models present similar accuracies.</a:t>
            </a:r>
          </a:p>
          <a:p>
            <a:pPr lvl="0"/>
            <a:r>
              <a:rPr lang="en-US"/>
              <a:t/>
            </a:r>
          </a:p>
          <a:p>
            <a:pPr lvl="0"/>
            <a:r>
              <a:rPr lang="en-US"/>
              <a:t>More importantly, all of our models show similar importance for select variables like artist popularity, speechiness, valence, and danceability.</a:t>
            </a:r>
          </a:p>
          <a:p>
            <a:pPr lvl="0"/>
            <a:r>
              <a:rPr lang="en-US"/>
              <a:t/>
            </a:r>
          </a:p>
          <a:p>
            <a:pPr lvl="0"/>
            <a:r>
              <a:rPr lang="en-US"/>
              <a:t>However, the low accuracy is an indicator that our variables were not an accurate representation of each song.</a:t>
            </a:r>
          </a:p>
          <a:p>
            <a:pPr lvl="0"/>
            <a:r>
              <a:rPr lang="en-US"/>
              <a:t/>
            </a:r>
          </a:p>
          <a:p>
            <a:pPr lvl="0"/>
            <a:r>
              <a:rPr lang="en-US"/>
              <a:t>Therefore, our study offers some insight into potential factors that make a song a hit song yet also shows that music analysis currently has its limits.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Hagen</a:t>
            </a:r>
          </a:p>
          <a:p>
            <a:pPr lvl="0"/>
            <a:r>
              <a:rPr lang="en-US"/>
              <a:t/>
            </a:r>
          </a:p>
          <a:p>
            <a:pPr lvl="0"/>
            <a:r>
              <a:rPr lang="en-US"/>
              <a:t>To construct our model, we used 4 primary sources of data.</a:t>
            </a:r>
          </a:p>
          <a:p>
            <a:pPr lvl="0"/>
            <a:r>
              <a:rPr lang="en-US"/>
              <a:t/>
            </a:r>
          </a:p>
          <a:p>
            <a:pPr lvl="0"/>
            <a:r>
              <a:rPr lang="en-US"/>
              <a:t>These were the Billboard Hot 100 dataset, Musicoset dataset, the Spotify API, and the Genius API.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Wendy</a:t>
            </a:r>
          </a:p>
          <a:p>
            <a:pPr lvl="0"/>
            <a:r>
              <a:rPr lang="en-US"/>
              <a:t/>
            </a:r>
          </a:p>
          <a:p>
            <a:pPr lvl="0"/>
            <a:r>
              <a:rPr lang="en-US"/>
              <a:t>The first dataset we gathered was the Billboard Top 100. We gathered this from Kaggle, and the set contains every song on the chart from 1958 to 2021.</a:t>
            </a:r>
          </a:p>
          <a:p>
            <a:pPr lvl="0"/>
            <a:r>
              <a:rPr lang="en-US"/>
              <a:t/>
            </a:r>
          </a:p>
          <a:p>
            <a:pPr lvl="0"/>
            <a:r>
              <a:rPr lang="en-US"/>
              <a:t>The reason why we chose the billboard 100 to measure hitness of a song is because chart rankings in billboard are based on sales, both physical and digital, radio, and online streaming in the United States. On the other hand, if we were to choose an online streaming platform like Spotify, we would only have the streaming data from the platform itself.</a:t>
            </a:r>
          </a:p>
          <a:p>
            <a:pPr lvl="0"/>
            <a:r>
              <a:rPr lang="en-US"/>
              <a:t/>
            </a:r>
          </a:p>
          <a:p>
            <a:pPr lvl="0"/>
            <a:r>
              <a:rPr lang="en-US"/>
              <a:t/>
            </a:r>
          </a:p>
          <a:p>
            <a:pPr lvl="0"/>
            <a:r>
              <a:rPr lang="en-US"/>
              <a:t/>
            </a:r>
          </a:p>
          <a:p>
            <a:pPr lvl="0"/>
            <a:r>
              <a:rPr lang="en-US"/>
              <a:t/>
            </a:r>
          </a:p>
          <a:p>
            <a:pPr lvl="0"/>
            <a:r>
              <a:rPr lang="en-US"/>
              <a:t/>
            </a:r>
          </a:p>
          <a:p>
            <a:pPr lvl="0"/>
            <a:r>
              <a:rPr lang="en-US"/>
              <a:t/>
            </a:r>
          </a:p>
          <a:p>
            <a:pPr lvl="0"/>
            <a:r>
              <a:rPr lang="en-US"/>
              <a:t/>
            </a:r>
          </a:p>
          <a:p>
            <a:pPr lvl="0"/>
            <a:r>
              <a:rPr lang="en-US"/>
              <a:t>image source:</a:t>
            </a:r>
          </a:p>
          <a:p>
            <a:pPr lvl="0"/>
            <a:r>
              <a:rPr lang="en-US"/>
              <a:t>https://www.billboard.com/pro/billboard-hot-100-number-one-calculations-6ix9ine/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Jae</a:t>
            </a:r>
          </a:p>
          <a:p>
            <a:pPr lvl="0"/>
            <a:r>
              <a:rPr lang="en-US"/>
              <a:t/>
            </a:r>
          </a:p>
          <a:p>
            <a:pPr lvl="0"/>
            <a:r>
              <a:rPr lang="en-US"/>
              <a:t>Then with the songs from Billboard Hot 100, we utilized the Spotify API to find the audio features of each song.</a:t>
            </a:r>
          </a:p>
          <a:p>
            <a:pPr lvl="0"/>
            <a:r>
              <a:rPr lang="en-US"/>
              <a:t/>
            </a:r>
          </a:p>
          <a:p>
            <a:pPr lvl="0"/>
            <a:r>
              <a:rPr lang="en-US"/>
              <a:t>Spotify provides 11 different audio features for each song which are listed here.</a:t>
            </a:r>
          </a:p>
          <a:p>
            <a:pPr lvl="0"/>
            <a:r>
              <a:rPr lang="en-US"/>
              <a:t/>
            </a:r>
          </a:p>
          <a:p>
            <a:pPr lvl="0"/>
            <a:r>
              <a:rPr lang="en-US"/>
              <a:t>For our project, we collected these features for every charting song between 2008 and 2018. </a:t>
            </a:r>
          </a:p>
          <a:p>
            <a:pPr lvl="0"/>
            <a:r>
              <a:rPr lang="en-US"/>
              <a:t/>
            </a:r>
          </a:p>
          <a:p>
            <a:pPr lvl="0"/>
            <a:r>
              <a:rPr lang="en-US"/>
              <a:t/>
            </a:r>
          </a:p>
          <a:p>
            <a:pPr lvl="0"/>
            <a:r>
              <a:rPr lang="en-US"/>
              <a:t/>
            </a:r>
          </a:p>
          <a:p>
            <a:pPr lvl="0"/>
            <a:r>
              <a:rPr lang="en-US"/>
              <a:t/>
            </a:r>
          </a:p>
          <a:p>
            <a:pPr lvl="0"/>
            <a:r>
              <a:rPr lang="en-US"/>
              <a:t/>
            </a:r>
          </a:p>
          <a:p>
            <a:pPr lvl="0"/>
            <a:r>
              <a:rPr lang="en-US"/>
              <a:t/>
            </a:r>
          </a:p>
          <a:p>
            <a:pPr lvl="0"/>
            <a:r>
              <a:rPr lang="en-US"/>
              <a:t/>
            </a:r>
          </a:p>
          <a:p>
            <a:pPr lvl="0"/>
            <a:r>
              <a:rPr lang="en-US"/>
              <a:t>Image source:</a:t>
            </a:r>
          </a:p>
          <a:p>
            <a:pPr lvl="0"/>
            <a:r>
              <a:rPr lang="en-US"/>
              <a:t>https://newsroom.spotify.com/media-kit/logo-and-brand-assets/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Wendy</a:t>
            </a:r>
          </a:p>
          <a:p>
            <a:pPr lvl="0"/>
            <a:r>
              <a:rPr lang="en-US"/>
              <a:t/>
            </a:r>
          </a:p>
          <a:p>
            <a:pPr lvl="0"/>
            <a:r>
              <a:rPr lang="en-US"/>
              <a:t>The next database that we use is from musicoset. This is a dataset of musical elements. It contains data about songs, albums, and artists.</a:t>
            </a:r>
          </a:p>
          <a:p>
            <a:pPr lvl="0"/>
            <a:r>
              <a:rPr lang="en-US"/>
              <a:t/>
            </a:r>
          </a:p>
          <a:p>
            <a:pPr lvl="0"/>
            <a:r>
              <a:rPr lang="en-US"/>
              <a:t>The table we use contains information about artists, like artist id, score of popularity, and year. </a:t>
            </a:r>
          </a:p>
          <a:p>
            <a:pPr lvl="0"/>
            <a:r>
              <a:rPr lang="en-US"/>
              <a:t/>
            </a:r>
          </a:p>
          <a:p>
            <a:pPr lvl="0"/>
            <a:r>
              <a:rPr lang="en-US"/>
              <a:t/>
            </a:r>
          </a:p>
          <a:p>
            <a:pPr lvl="0"/>
            <a:r>
              <a:rPr lang="en-US"/>
              <a:t/>
            </a:r>
          </a:p>
          <a:p>
            <a:pPr lvl="0"/>
            <a:r>
              <a:rPr lang="en-US"/>
              <a:t/>
            </a:r>
          </a:p>
          <a:p>
            <a:pPr lvl="0"/>
            <a:r>
              <a:rPr lang="en-US"/>
              <a:t/>
            </a:r>
          </a:p>
          <a:p>
            <a:pPr lvl="0"/>
            <a:r>
              <a:rPr lang="en-US"/>
              <a:t/>
            </a:r>
          </a:p>
          <a:p>
            <a:pPr lvl="0"/>
            <a:r>
              <a:rPr lang="en-US"/>
              <a:t/>
            </a:r>
          </a:p>
          <a:p>
            <a:pPr lvl="0"/>
            <a:r>
              <a:rPr lang="en-US"/>
              <a:t/>
            </a:r>
          </a:p>
          <a:p>
            <a:pPr lvl="0"/>
            <a:r>
              <a:rPr lang="en-US"/>
              <a:t/>
            </a:r>
          </a:p>
          <a:p>
            <a:pPr lvl="0"/>
            <a:r>
              <a:rPr lang="en-US"/>
              <a:t/>
            </a:r>
          </a:p>
          <a:p>
            <a:pPr lvl="0"/>
            <a:r>
              <a:rPr lang="en-US"/>
              <a:t>image source:</a:t>
            </a:r>
          </a:p>
          <a:p>
            <a:pPr lvl="0"/>
            <a:r>
              <a:rPr lang="en-US"/>
              <a:t>https://marianaossilva.github.io/DSW2019/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Jae</a:t>
            </a:r>
          </a:p>
          <a:p>
            <a:pPr lvl="0"/>
            <a:r>
              <a:rPr lang="en-US"/>
              <a:t/>
            </a:r>
          </a:p>
          <a:p>
            <a:pPr lvl="0"/>
            <a:r>
              <a:rPr lang="en-US"/>
              <a:t>With this population data we needed to calculate a popularity score for each song.</a:t>
            </a:r>
          </a:p>
          <a:p>
            <a:pPr lvl="0"/>
            <a:r>
              <a:rPr lang="en-US"/>
              <a:t/>
            </a:r>
          </a:p>
          <a:p>
            <a:pPr lvl="0"/>
            <a:r>
              <a:rPr lang="en-US"/>
              <a:t>To do this we took the max artist popularity during the duration in which a song was charting.</a:t>
            </a:r>
          </a:p>
          <a:p>
            <a:pPr lvl="0"/>
            <a:r>
              <a:rPr lang="en-US"/>
              <a:t> </a:t>
            </a:r>
          </a:p>
          <a:p>
            <a:pPr lvl="0"/>
            <a:r>
              <a:rPr lang="en-US"/>
              <a:t>This metric also allows us to take into consideration possible collaborations and features. As we can take the max popularity of all the artists involved in a song.</a:t>
            </a:r>
          </a:p>
          <a:p>
            <a:pPr lvl="0"/>
            <a:r>
              <a:rPr lang="en-US"/>
              <a:t/>
            </a:r>
          </a:p>
          <a:p>
            <a:pPr lvl="0"/>
            <a:r>
              <a:rPr lang="en-US"/>
              <a:t/>
            </a:r>
          </a:p>
          <a:p>
            <a:pPr lvl="0"/>
            <a:r>
              <a:rPr lang="en-US"/>
              <a:t/>
            </a:r>
          </a:p>
          <a:p>
            <a:pPr lvl="0"/>
            <a:r>
              <a:rPr lang="en-US"/>
              <a:t/>
            </a:r>
          </a:p>
          <a:p>
            <a:pPr lvl="0"/>
            <a:r>
              <a:rPr lang="en-US"/>
              <a:t/>
            </a:r>
          </a:p>
          <a:p>
            <a:pPr lvl="0"/>
            <a:r>
              <a:rPr lang="en-US"/>
              <a:t/>
            </a:r>
          </a:p>
          <a:p>
            <a:pPr lvl="0"/>
            <a:r>
              <a:rPr lang="en-US"/>
              <a:t/>
            </a:r>
          </a:p>
          <a:p>
            <a:pPr lvl="0"/>
            <a:r>
              <a:rPr lang="en-US"/>
              <a:t/>
            </a:r>
          </a:p>
          <a:p>
            <a:pPr lvl="0"/>
            <a:r>
              <a:rPr lang="en-US"/>
              <a:t/>
            </a:r>
          </a:p>
          <a:p>
            <a:pPr lvl="0"/>
            <a:r>
              <a:rPr lang="en-US"/>
              <a:t/>
            </a:r>
          </a:p>
          <a:p>
            <a:pPr lvl="0"/>
            <a:r>
              <a:rPr lang="en-US"/>
              <a:t>Image source:</a:t>
            </a:r>
          </a:p>
          <a:p>
            <a:pPr lvl="0"/>
            <a:r>
              <a:rPr lang="en-US"/>
              <a:t>- https://pitchfork.com/reviews/albums/giveon-give-or-take/</a:t>
            </a:r>
          </a:p>
          <a:p>
            <a:pPr lvl="0"/>
            <a:r>
              <a:rPr lang="en-US"/>
              <a:t>-https://en.wikipedia.org/wiki/Love_Poem_%28EP%29</a:t>
            </a:r>
          </a:p>
          <a:p>
            <a:pPr lvl="0"/>
            <a:r>
              <a:rPr lang="en-US"/>
              <a:t>-https://pitchfork.com/reviews/albums/jack-harlow-come-home-the-kids-miss-you/</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Sudhish</a:t>
            </a:r>
          </a:p>
          <a:p>
            <a:pPr lvl="0"/>
            <a:r>
              <a:rPr lang="en-US"/>
              <a:t/>
            </a:r>
          </a:p>
          <a:p>
            <a:pPr lvl="0"/>
            <a:r>
              <a:rPr lang="en-US"/>
              <a:t>Finally, we utilized the Genius API to extract lyrics for each song by searching for the artist and the song. </a:t>
            </a:r>
          </a:p>
          <a:p>
            <a:pPr lvl="0"/>
            <a:r>
              <a:rPr lang="en-US"/>
              <a:t/>
            </a:r>
          </a:p>
          <a:p>
            <a:pPr lvl="0"/>
            <a:r>
              <a:rPr lang="en-US"/>
              <a:t>We used lyricsgenius python package to parse through the HTML of the Genius website for song lyrics. </a:t>
            </a:r>
          </a:p>
          <a:p>
            <a:pPr lvl="0"/>
            <a:r>
              <a:rPr lang="en-US"/>
              <a:t/>
            </a:r>
          </a:p>
          <a:p>
            <a:pPr lvl="0"/>
            <a:r>
              <a:rPr lang="en-US"/>
              <a:t>The lyrics for songs that could not be found through searching the genius website were manually added to our data frame by importing a CSV with the song name and the lyrics.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Sudhish</a:t>
            </a:r>
          </a:p>
          <a:p>
            <a:pPr lvl="0"/>
            <a:r>
              <a:rPr lang="en-US"/>
              <a:t/>
            </a:r>
          </a:p>
          <a:p>
            <a:pPr lvl="0"/>
            <a:r>
              <a:rPr lang="en-US"/>
              <a:t>Our first iteration of sentiment analysis was using Microsoft Azure's sentiment analysis through the language module. Even though it was promising at first, as you can see here we were constantly rate limited and our calls were blocked by the API. </a:t>
            </a:r>
          </a:p>
          <a:p>
            <a:pPr lvl="0"/>
            <a:r>
              <a:rPr lang="en-US"/>
              <a:t/>
            </a:r>
          </a:p>
          <a:p>
            <a:pPr lvl="0"/>
            <a:r>
              <a:rPr lang="en-US"/>
              <a:t>Our next try was using TextBlob, which, like Azure, is a Natural Language Processing module. However we were faced with the issue of unreliable results as TextBlob returned a flat polarity of 0 for many lyrics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4.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2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2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2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2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svg" Type="http://schemas.openxmlformats.org/officeDocument/2006/relationships/image"/><Relationship Id="rId12" Target="../media/image33.png" Type="http://schemas.openxmlformats.org/officeDocument/2006/relationships/image"/><Relationship Id="rId13" Target="../media/image34.svg" Type="http://schemas.openxmlformats.org/officeDocument/2006/relationships/image"/><Relationship Id="rId14" Target="../media/image35.png" Type="http://schemas.openxmlformats.org/officeDocument/2006/relationships/image"/><Relationship Id="rId15" Target="../media/image36.svg" Type="http://schemas.openxmlformats.org/officeDocument/2006/relationships/image"/><Relationship Id="rId2" Target="../notesSlides/notesSlide19.xml" Type="http://schemas.openxmlformats.org/officeDocument/2006/relationships/notesSlide"/><Relationship Id="rId3" Target="../media/image24.pn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37.pn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40.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6.png" Type="http://schemas.openxmlformats.org/officeDocument/2006/relationships/image"/><Relationship Id="rId4"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15806"/>
          <a:stretch>
            <a:fillRect/>
          </a:stretch>
        </p:blipFill>
        <p:spPr>
          <a:xfrm flipH="false" flipV="false" rot="0">
            <a:off x="7147657" y="3096945"/>
            <a:ext cx="3992686" cy="5042369"/>
          </a:xfrm>
          <a:prstGeom prst="rect">
            <a:avLst/>
          </a:prstGeom>
        </p:spPr>
      </p:pic>
      <p:sp>
        <p:nvSpPr>
          <p:cNvPr name="TextBox 3" id="3"/>
          <p:cNvSpPr txBox="true"/>
          <p:nvPr/>
        </p:nvSpPr>
        <p:spPr>
          <a:xfrm rot="0">
            <a:off x="2905474" y="1426104"/>
            <a:ext cx="12477052" cy="1167763"/>
          </a:xfrm>
          <a:prstGeom prst="rect">
            <a:avLst/>
          </a:prstGeom>
        </p:spPr>
        <p:txBody>
          <a:bodyPr anchor="t" rtlCol="false" tIns="0" lIns="0" bIns="0" rIns="0">
            <a:spAutoFit/>
          </a:bodyPr>
          <a:lstStyle/>
          <a:p>
            <a:pPr algn="ctr">
              <a:lnSpc>
                <a:spcPts val="4785"/>
              </a:lnSpc>
            </a:pPr>
            <a:r>
              <a:rPr lang="en-US" sz="2900" spc="2053">
                <a:solidFill>
                  <a:srgbClr val="000000"/>
                </a:solidFill>
                <a:latin typeface="Public Sans"/>
              </a:rPr>
              <a:t>"HITNESS": </a:t>
            </a:r>
          </a:p>
          <a:p>
            <a:pPr algn="ctr">
              <a:lnSpc>
                <a:spcPts val="4785"/>
              </a:lnSpc>
            </a:pPr>
            <a:r>
              <a:rPr lang="en-US" sz="2900" spc="2053">
                <a:solidFill>
                  <a:srgbClr val="000000"/>
                </a:solidFill>
                <a:latin typeface="Public Sans"/>
              </a:rPr>
              <a:t>WHAT DEFINES A HIT SONG?</a:t>
            </a:r>
          </a:p>
        </p:txBody>
      </p:sp>
      <p:sp>
        <p:nvSpPr>
          <p:cNvPr name="TextBox 4" id="4"/>
          <p:cNvSpPr txBox="true"/>
          <p:nvPr/>
        </p:nvSpPr>
        <p:spPr>
          <a:xfrm rot="0">
            <a:off x="6872697" y="8712155"/>
            <a:ext cx="4542605" cy="372745"/>
          </a:xfrm>
          <a:prstGeom prst="rect">
            <a:avLst/>
          </a:prstGeom>
        </p:spPr>
        <p:txBody>
          <a:bodyPr anchor="t" rtlCol="false" tIns="0" lIns="0" bIns="0" rIns="0">
            <a:spAutoFit/>
          </a:bodyPr>
          <a:lstStyle/>
          <a:p>
            <a:pPr>
              <a:lnSpc>
                <a:spcPts val="3080"/>
              </a:lnSpc>
            </a:pPr>
            <a:r>
              <a:rPr lang="en-US" sz="2200" spc="44">
                <a:solidFill>
                  <a:srgbClr val="000000"/>
                </a:solidFill>
                <a:latin typeface="Now Thin Bold"/>
              </a:rPr>
              <a:t>By: Jae, Wendy, Sudhish, Hagen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17327" t="0" r="17100" b="0"/>
          <a:stretch>
            <a:fillRect/>
          </a:stretch>
        </p:blipFill>
        <p:spPr>
          <a:xfrm flipH="false" flipV="false" rot="0">
            <a:off x="5183547" y="1198791"/>
            <a:ext cx="7920905" cy="6320762"/>
          </a:xfrm>
          <a:prstGeom prst="rect">
            <a:avLst/>
          </a:prstGeom>
        </p:spPr>
      </p:pic>
      <p:sp>
        <p:nvSpPr>
          <p:cNvPr name="TextBox 3" id="3"/>
          <p:cNvSpPr txBox="true"/>
          <p:nvPr/>
        </p:nvSpPr>
        <p:spPr>
          <a:xfrm rot="0">
            <a:off x="963835" y="8002254"/>
            <a:ext cx="16360329" cy="721995"/>
          </a:xfrm>
          <a:prstGeom prst="rect">
            <a:avLst/>
          </a:prstGeom>
        </p:spPr>
        <p:txBody>
          <a:bodyPr anchor="t" rtlCol="false" tIns="0" lIns="0" bIns="0" rIns="0">
            <a:spAutoFit/>
          </a:bodyPr>
          <a:lstStyle/>
          <a:p>
            <a:pPr algn="ctr">
              <a:lnSpc>
                <a:spcPts val="5880"/>
              </a:lnSpc>
            </a:pPr>
            <a:r>
              <a:rPr lang="en-US" sz="4200">
                <a:solidFill>
                  <a:srgbClr val="000000"/>
                </a:solidFill>
                <a:latin typeface="Public Sans"/>
              </a:rPr>
              <a:t>VADER</a:t>
            </a:r>
          </a:p>
        </p:txBody>
      </p:sp>
      <p:sp>
        <p:nvSpPr>
          <p:cNvPr name="TextBox 4" id="4"/>
          <p:cNvSpPr txBox="true"/>
          <p:nvPr/>
        </p:nvSpPr>
        <p:spPr>
          <a:xfrm rot="0">
            <a:off x="4659288" y="9045307"/>
            <a:ext cx="8969425" cy="333375"/>
          </a:xfrm>
          <a:prstGeom prst="rect">
            <a:avLst/>
          </a:prstGeom>
        </p:spPr>
        <p:txBody>
          <a:bodyPr anchor="t" rtlCol="false" tIns="0" lIns="0" bIns="0" rIns="0">
            <a:spAutoFit/>
          </a:bodyPr>
          <a:lstStyle/>
          <a:p>
            <a:pPr algn="ctr">
              <a:lnSpc>
                <a:spcPts val="2639"/>
              </a:lnSpc>
              <a:spcBef>
                <a:spcPct val="0"/>
              </a:spcBef>
            </a:pPr>
            <a:r>
              <a:rPr lang="en-US" sz="2199" spc="439">
                <a:solidFill>
                  <a:srgbClr val="000000"/>
                </a:solidFill>
                <a:latin typeface="Now Thin Bold"/>
              </a:rPr>
              <a:t>L</a:t>
            </a:r>
            <a:r>
              <a:rPr lang="en-US" sz="2199" spc="439">
                <a:solidFill>
                  <a:srgbClr val="000000"/>
                </a:solidFill>
                <a:latin typeface="Now Thin Bold"/>
              </a:rPr>
              <a:t>exicon and rule-based sentiment analysis tool</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5079787" y="2582153"/>
            <a:ext cx="3681545" cy="3681545"/>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9385585" y="1688726"/>
            <a:ext cx="3645599" cy="5468398"/>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3811539" y="8038010"/>
            <a:ext cx="10664922" cy="1538866"/>
          </a:xfrm>
          <a:prstGeom prst="rect">
            <a:avLst/>
          </a:prstGeom>
        </p:spPr>
      </p:pic>
      <p:sp>
        <p:nvSpPr>
          <p:cNvPr name="TextBox 5" id="5"/>
          <p:cNvSpPr txBox="true"/>
          <p:nvPr/>
        </p:nvSpPr>
        <p:spPr>
          <a:xfrm rot="0">
            <a:off x="1410936" y="4094313"/>
            <a:ext cx="3303157" cy="647700"/>
          </a:xfrm>
          <a:prstGeom prst="rect">
            <a:avLst/>
          </a:prstGeom>
        </p:spPr>
        <p:txBody>
          <a:bodyPr anchor="t" rtlCol="false" tIns="0" lIns="0" bIns="0" rIns="0">
            <a:spAutoFit/>
          </a:bodyPr>
          <a:lstStyle/>
          <a:p>
            <a:pPr>
              <a:lnSpc>
                <a:spcPts val="5040"/>
              </a:lnSpc>
            </a:pPr>
            <a:r>
              <a:rPr lang="en-US" sz="4200" spc="840">
                <a:solidFill>
                  <a:srgbClr val="000000"/>
                </a:solidFill>
                <a:latin typeface="Public Sans"/>
              </a:rPr>
              <a:t>HITNESS</a:t>
            </a:r>
          </a:p>
        </p:txBody>
      </p:sp>
      <p:sp>
        <p:nvSpPr>
          <p:cNvPr name="TextBox 6" id="6"/>
          <p:cNvSpPr txBox="true"/>
          <p:nvPr/>
        </p:nvSpPr>
        <p:spPr>
          <a:xfrm rot="0">
            <a:off x="13659834" y="3436453"/>
            <a:ext cx="3014243" cy="1934845"/>
          </a:xfrm>
          <a:prstGeom prst="rect">
            <a:avLst/>
          </a:prstGeom>
        </p:spPr>
        <p:txBody>
          <a:bodyPr anchor="t" rtlCol="false" tIns="0" lIns="0" bIns="0" rIns="0">
            <a:spAutoFit/>
          </a:bodyPr>
          <a:lstStyle/>
          <a:p>
            <a:pPr>
              <a:lnSpc>
                <a:spcPts val="3080"/>
              </a:lnSpc>
            </a:pPr>
            <a:r>
              <a:rPr lang="en-US" sz="2200" spc="44">
                <a:solidFill>
                  <a:srgbClr val="000000"/>
                </a:solidFill>
                <a:latin typeface="Now Thin Bold"/>
              </a:rPr>
              <a:t>'Hitness' of a song is scores by sum of charting position for every week on Billboard Hot 100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1765930" y="2186394"/>
            <a:ext cx="14756140" cy="7378070"/>
          </a:xfrm>
          <a:prstGeom prst="rect">
            <a:avLst/>
          </a:prstGeom>
        </p:spPr>
      </p:pic>
      <p:sp>
        <p:nvSpPr>
          <p:cNvPr name="TextBox 3" id="3"/>
          <p:cNvSpPr txBox="true"/>
          <p:nvPr/>
        </p:nvSpPr>
        <p:spPr>
          <a:xfrm rot="0">
            <a:off x="292227" y="524412"/>
            <a:ext cx="11249295" cy="721995"/>
          </a:xfrm>
          <a:prstGeom prst="rect">
            <a:avLst/>
          </a:prstGeom>
        </p:spPr>
        <p:txBody>
          <a:bodyPr anchor="t" rtlCol="false" tIns="0" lIns="0" bIns="0" rIns="0">
            <a:spAutoFit/>
          </a:bodyPr>
          <a:lstStyle/>
          <a:p>
            <a:pPr>
              <a:lnSpc>
                <a:spcPts val="5880"/>
              </a:lnSpc>
            </a:pPr>
            <a:r>
              <a:rPr lang="en-US" sz="4200" spc="840">
                <a:solidFill>
                  <a:srgbClr val="000000"/>
                </a:solidFill>
                <a:latin typeface="Public Sans"/>
              </a:rPr>
              <a:t>EXPLORATORY DATA ANALYSIS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1746993" y="2054476"/>
            <a:ext cx="14794014" cy="7397007"/>
          </a:xfrm>
          <a:prstGeom prst="rect">
            <a:avLst/>
          </a:prstGeom>
        </p:spPr>
      </p:pic>
      <p:sp>
        <p:nvSpPr>
          <p:cNvPr name="TextBox 3" id="3"/>
          <p:cNvSpPr txBox="true"/>
          <p:nvPr/>
        </p:nvSpPr>
        <p:spPr>
          <a:xfrm rot="0">
            <a:off x="292227" y="524412"/>
            <a:ext cx="11249295" cy="721995"/>
          </a:xfrm>
          <a:prstGeom prst="rect">
            <a:avLst/>
          </a:prstGeom>
        </p:spPr>
        <p:txBody>
          <a:bodyPr anchor="t" rtlCol="false" tIns="0" lIns="0" bIns="0" rIns="0">
            <a:spAutoFit/>
          </a:bodyPr>
          <a:lstStyle/>
          <a:p>
            <a:pPr>
              <a:lnSpc>
                <a:spcPts val="5880"/>
              </a:lnSpc>
            </a:pPr>
            <a:r>
              <a:rPr lang="en-US" sz="4200" spc="840">
                <a:solidFill>
                  <a:srgbClr val="000000"/>
                </a:solidFill>
                <a:latin typeface="Public Sans"/>
              </a:rPr>
              <a:t>EXPLORATORY DATA ANALYSIS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1473317" y="1796898"/>
            <a:ext cx="15341366" cy="7670683"/>
          </a:xfrm>
          <a:prstGeom prst="rect">
            <a:avLst/>
          </a:prstGeom>
        </p:spPr>
      </p:pic>
      <p:sp>
        <p:nvSpPr>
          <p:cNvPr name="TextBox 3" id="3"/>
          <p:cNvSpPr txBox="true"/>
          <p:nvPr/>
        </p:nvSpPr>
        <p:spPr>
          <a:xfrm rot="0">
            <a:off x="292227" y="524412"/>
            <a:ext cx="11249295" cy="721995"/>
          </a:xfrm>
          <a:prstGeom prst="rect">
            <a:avLst/>
          </a:prstGeom>
        </p:spPr>
        <p:txBody>
          <a:bodyPr anchor="t" rtlCol="false" tIns="0" lIns="0" bIns="0" rIns="0">
            <a:spAutoFit/>
          </a:bodyPr>
          <a:lstStyle/>
          <a:p>
            <a:pPr>
              <a:lnSpc>
                <a:spcPts val="5880"/>
              </a:lnSpc>
            </a:pPr>
            <a:r>
              <a:rPr lang="en-US" sz="4200" spc="840">
                <a:solidFill>
                  <a:srgbClr val="000000"/>
                </a:solidFill>
                <a:latin typeface="Public Sans"/>
              </a:rPr>
              <a:t>EXPLORATORY DATA ANALYSIS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6991561" y="2519823"/>
            <a:ext cx="4304878" cy="4304878"/>
          </a:xfrm>
          <a:prstGeom prst="rect">
            <a:avLst/>
          </a:prstGeom>
        </p:spPr>
      </p:pic>
      <p:sp>
        <p:nvSpPr>
          <p:cNvPr name="TextBox 3" id="3"/>
          <p:cNvSpPr txBox="true"/>
          <p:nvPr/>
        </p:nvSpPr>
        <p:spPr>
          <a:xfrm rot="0">
            <a:off x="5200132" y="7798324"/>
            <a:ext cx="7887736" cy="647700"/>
          </a:xfrm>
          <a:prstGeom prst="rect">
            <a:avLst/>
          </a:prstGeom>
        </p:spPr>
        <p:txBody>
          <a:bodyPr anchor="t" rtlCol="false" tIns="0" lIns="0" bIns="0" rIns="0">
            <a:spAutoFit/>
          </a:bodyPr>
          <a:lstStyle/>
          <a:p>
            <a:pPr algn="ctr">
              <a:lnSpc>
                <a:spcPts val="5040"/>
              </a:lnSpc>
            </a:pPr>
            <a:r>
              <a:rPr lang="en-US" sz="4200" spc="840">
                <a:solidFill>
                  <a:srgbClr val="000000"/>
                </a:solidFill>
                <a:latin typeface="Public Sans"/>
              </a:rPr>
              <a:t>DATA PREPARATION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5490505" y="2467501"/>
            <a:ext cx="7306990" cy="7386537"/>
          </a:xfrm>
          <a:prstGeom prst="rect">
            <a:avLst/>
          </a:prstGeom>
        </p:spPr>
      </p:pic>
      <p:sp>
        <p:nvSpPr>
          <p:cNvPr name="TextBox 3" id="3"/>
          <p:cNvSpPr txBox="true"/>
          <p:nvPr/>
        </p:nvSpPr>
        <p:spPr>
          <a:xfrm rot="0">
            <a:off x="4886570" y="1019175"/>
            <a:ext cx="8514859" cy="647700"/>
          </a:xfrm>
          <a:prstGeom prst="rect">
            <a:avLst/>
          </a:prstGeom>
        </p:spPr>
        <p:txBody>
          <a:bodyPr anchor="t" rtlCol="false" tIns="0" lIns="0" bIns="0" rIns="0">
            <a:spAutoFit/>
          </a:bodyPr>
          <a:lstStyle/>
          <a:p>
            <a:pPr algn="ctr">
              <a:lnSpc>
                <a:spcPts val="5040"/>
              </a:lnSpc>
            </a:pPr>
            <a:r>
              <a:rPr lang="en-US" sz="4200" spc="840">
                <a:solidFill>
                  <a:srgbClr val="000000"/>
                </a:solidFill>
                <a:latin typeface="Public Sans"/>
              </a:rPr>
              <a:t>LINEAR MODEL (OLS)</a:t>
            </a:r>
          </a:p>
        </p:txBody>
      </p:sp>
      <p:sp>
        <p:nvSpPr>
          <p:cNvPr name="TextBox 4" id="4"/>
          <p:cNvSpPr txBox="true"/>
          <p:nvPr/>
        </p:nvSpPr>
        <p:spPr>
          <a:xfrm rot="0">
            <a:off x="12797495" y="4507230"/>
            <a:ext cx="2766417" cy="1653539"/>
          </a:xfrm>
          <a:prstGeom prst="rect">
            <a:avLst/>
          </a:prstGeom>
        </p:spPr>
        <p:txBody>
          <a:bodyPr anchor="t" rtlCol="false" tIns="0" lIns="0" bIns="0" rIns="0">
            <a:spAutoFit/>
          </a:bodyPr>
          <a:lstStyle/>
          <a:p>
            <a:pPr>
              <a:lnSpc>
                <a:spcPts val="3360"/>
              </a:lnSpc>
            </a:pPr>
            <a:r>
              <a:rPr lang="en-US" sz="2400">
                <a:solidFill>
                  <a:srgbClr val="000000"/>
                </a:solidFill>
                <a:latin typeface="Open Sans Light"/>
              </a:rPr>
              <a:t>Testing Accuracy (%)</a:t>
            </a:r>
          </a:p>
          <a:p>
            <a:pPr>
              <a:lnSpc>
                <a:spcPts val="3360"/>
              </a:lnSpc>
            </a:pPr>
            <a:r>
              <a:rPr lang="en-US" sz="2400">
                <a:solidFill>
                  <a:srgbClr val="000000"/>
                </a:solidFill>
                <a:latin typeface="Open Sans Light"/>
              </a:rPr>
              <a:t>Base: 59.8 </a:t>
            </a:r>
          </a:p>
          <a:p>
            <a:pPr>
              <a:lnSpc>
                <a:spcPts val="3360"/>
              </a:lnSpc>
            </a:pPr>
            <a:r>
              <a:rPr lang="en-US" sz="2400">
                <a:solidFill>
                  <a:srgbClr val="000000"/>
                </a:solidFill>
                <a:latin typeface="Open Sans Light"/>
              </a:rPr>
              <a:t>Max Div: 60.2</a:t>
            </a:r>
          </a:p>
          <a:p>
            <a:pPr>
              <a:lnSpc>
                <a:spcPts val="3360"/>
              </a:lnSpc>
            </a:pPr>
            <a:r>
              <a:rPr lang="en-US" sz="2400">
                <a:solidFill>
                  <a:srgbClr val="000000"/>
                </a:solidFill>
                <a:latin typeface="Open Sans Light"/>
              </a:rPr>
              <a:t>Log: 62.1</a:t>
            </a:r>
          </a:p>
        </p:txBody>
      </p:sp>
      <p:sp>
        <p:nvSpPr>
          <p:cNvPr name="TextBox 5" id="5"/>
          <p:cNvSpPr txBox="true"/>
          <p:nvPr/>
        </p:nvSpPr>
        <p:spPr>
          <a:xfrm rot="0">
            <a:off x="5714675" y="2304624"/>
            <a:ext cx="1097682" cy="297179"/>
          </a:xfrm>
          <a:prstGeom prst="rect">
            <a:avLst/>
          </a:prstGeom>
        </p:spPr>
        <p:txBody>
          <a:bodyPr anchor="t" rtlCol="false" tIns="0" lIns="0" bIns="0" rIns="0">
            <a:spAutoFit/>
          </a:bodyPr>
          <a:lstStyle/>
          <a:p>
            <a:pPr>
              <a:lnSpc>
                <a:spcPts val="2520"/>
              </a:lnSpc>
            </a:pPr>
            <a:r>
              <a:rPr lang="en-US" sz="1800">
                <a:solidFill>
                  <a:srgbClr val="000000"/>
                </a:solidFill>
                <a:latin typeface="Open Sans Light"/>
              </a:rPr>
              <a:t>Log Scaled</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6069416" y="2276950"/>
            <a:ext cx="6149169" cy="7354226"/>
          </a:xfrm>
          <a:prstGeom prst="rect">
            <a:avLst/>
          </a:prstGeom>
        </p:spPr>
      </p:pic>
      <p:sp>
        <p:nvSpPr>
          <p:cNvPr name="TextBox 3" id="3"/>
          <p:cNvSpPr txBox="true"/>
          <p:nvPr/>
        </p:nvSpPr>
        <p:spPr>
          <a:xfrm rot="0">
            <a:off x="3876387" y="1019175"/>
            <a:ext cx="10535226" cy="647700"/>
          </a:xfrm>
          <a:prstGeom prst="rect">
            <a:avLst/>
          </a:prstGeom>
        </p:spPr>
        <p:txBody>
          <a:bodyPr anchor="t" rtlCol="false" tIns="0" lIns="0" bIns="0" rIns="0">
            <a:spAutoFit/>
          </a:bodyPr>
          <a:lstStyle/>
          <a:p>
            <a:pPr algn="ctr">
              <a:lnSpc>
                <a:spcPts val="5040"/>
              </a:lnSpc>
            </a:pPr>
            <a:r>
              <a:rPr lang="en-US" sz="4200" spc="840">
                <a:solidFill>
                  <a:srgbClr val="000000"/>
                </a:solidFill>
                <a:latin typeface="Public Sans"/>
              </a:rPr>
              <a:t>LOGISTIC REGRESSION (GLM)</a:t>
            </a:r>
          </a:p>
        </p:txBody>
      </p:sp>
      <p:sp>
        <p:nvSpPr>
          <p:cNvPr name="TextBox 4" id="4"/>
          <p:cNvSpPr txBox="true"/>
          <p:nvPr/>
        </p:nvSpPr>
        <p:spPr>
          <a:xfrm rot="0">
            <a:off x="6320785" y="2114073"/>
            <a:ext cx="1097682" cy="297179"/>
          </a:xfrm>
          <a:prstGeom prst="rect">
            <a:avLst/>
          </a:prstGeom>
        </p:spPr>
        <p:txBody>
          <a:bodyPr anchor="t" rtlCol="false" tIns="0" lIns="0" bIns="0" rIns="0">
            <a:spAutoFit/>
          </a:bodyPr>
          <a:lstStyle/>
          <a:p>
            <a:pPr>
              <a:lnSpc>
                <a:spcPts val="2520"/>
              </a:lnSpc>
            </a:pPr>
            <a:r>
              <a:rPr lang="en-US" sz="1800">
                <a:solidFill>
                  <a:srgbClr val="000000"/>
                </a:solidFill>
                <a:latin typeface="Open Sans Light"/>
              </a:rPr>
              <a:t>Log Scaled</a:t>
            </a:r>
          </a:p>
        </p:txBody>
      </p:sp>
      <p:sp>
        <p:nvSpPr>
          <p:cNvPr name="TextBox 5" id="5"/>
          <p:cNvSpPr txBox="true"/>
          <p:nvPr/>
        </p:nvSpPr>
        <p:spPr>
          <a:xfrm rot="0">
            <a:off x="12797495" y="4507230"/>
            <a:ext cx="2766417" cy="1653539"/>
          </a:xfrm>
          <a:prstGeom prst="rect">
            <a:avLst/>
          </a:prstGeom>
        </p:spPr>
        <p:txBody>
          <a:bodyPr anchor="t" rtlCol="false" tIns="0" lIns="0" bIns="0" rIns="0">
            <a:spAutoFit/>
          </a:bodyPr>
          <a:lstStyle/>
          <a:p>
            <a:pPr>
              <a:lnSpc>
                <a:spcPts val="3360"/>
              </a:lnSpc>
            </a:pPr>
            <a:r>
              <a:rPr lang="en-US" sz="2400">
                <a:solidFill>
                  <a:srgbClr val="000000"/>
                </a:solidFill>
                <a:latin typeface="Open Sans Light"/>
              </a:rPr>
              <a:t>Testing Accuracy (%)</a:t>
            </a:r>
          </a:p>
          <a:p>
            <a:pPr>
              <a:lnSpc>
                <a:spcPts val="3360"/>
              </a:lnSpc>
            </a:pPr>
            <a:r>
              <a:rPr lang="en-US" sz="2400">
                <a:solidFill>
                  <a:srgbClr val="000000"/>
                </a:solidFill>
                <a:latin typeface="Open Sans Light"/>
              </a:rPr>
              <a:t>Base: 59.9 </a:t>
            </a:r>
          </a:p>
          <a:p>
            <a:pPr>
              <a:lnSpc>
                <a:spcPts val="3360"/>
              </a:lnSpc>
            </a:pPr>
            <a:r>
              <a:rPr lang="en-US" sz="2400">
                <a:solidFill>
                  <a:srgbClr val="000000"/>
                </a:solidFill>
                <a:latin typeface="Open Sans Light"/>
              </a:rPr>
              <a:t>Max Div: 60.3</a:t>
            </a:r>
          </a:p>
          <a:p>
            <a:pPr>
              <a:lnSpc>
                <a:spcPts val="3360"/>
              </a:lnSpc>
            </a:pPr>
            <a:r>
              <a:rPr lang="en-US" sz="2400">
                <a:solidFill>
                  <a:srgbClr val="000000"/>
                </a:solidFill>
                <a:latin typeface="Open Sans Light"/>
              </a:rPr>
              <a:t>Log: 62.0</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4436987" y="2391884"/>
            <a:ext cx="9414027" cy="6866416"/>
          </a:xfrm>
          <a:prstGeom prst="rect">
            <a:avLst/>
          </a:prstGeom>
        </p:spPr>
      </p:pic>
      <p:sp>
        <p:nvSpPr>
          <p:cNvPr name="TextBox 3" id="3"/>
          <p:cNvSpPr txBox="true"/>
          <p:nvPr/>
        </p:nvSpPr>
        <p:spPr>
          <a:xfrm rot="0">
            <a:off x="2459998" y="942975"/>
            <a:ext cx="13368003" cy="721995"/>
          </a:xfrm>
          <a:prstGeom prst="rect">
            <a:avLst/>
          </a:prstGeom>
        </p:spPr>
        <p:txBody>
          <a:bodyPr anchor="t" rtlCol="false" tIns="0" lIns="0" bIns="0" rIns="0">
            <a:spAutoFit/>
          </a:bodyPr>
          <a:lstStyle/>
          <a:p>
            <a:pPr algn="ctr">
              <a:lnSpc>
                <a:spcPts val="5880"/>
              </a:lnSpc>
            </a:pPr>
            <a:r>
              <a:rPr lang="en-US" sz="4200" spc="840">
                <a:solidFill>
                  <a:srgbClr val="000000"/>
                </a:solidFill>
                <a:latin typeface="Public Sans"/>
              </a:rPr>
              <a:t>LOGISTIC LASSO REGRESSION (GLM)</a:t>
            </a:r>
          </a:p>
        </p:txBody>
      </p:sp>
      <p:sp>
        <p:nvSpPr>
          <p:cNvPr name="TextBox 4" id="4"/>
          <p:cNvSpPr txBox="true"/>
          <p:nvPr/>
        </p:nvSpPr>
        <p:spPr>
          <a:xfrm rot="0">
            <a:off x="4788674" y="2229007"/>
            <a:ext cx="1097682" cy="297179"/>
          </a:xfrm>
          <a:prstGeom prst="rect">
            <a:avLst/>
          </a:prstGeom>
        </p:spPr>
        <p:txBody>
          <a:bodyPr anchor="t" rtlCol="false" tIns="0" lIns="0" bIns="0" rIns="0">
            <a:spAutoFit/>
          </a:bodyPr>
          <a:lstStyle/>
          <a:p>
            <a:pPr>
              <a:lnSpc>
                <a:spcPts val="2520"/>
              </a:lnSpc>
            </a:pPr>
            <a:r>
              <a:rPr lang="en-US" sz="1800">
                <a:solidFill>
                  <a:srgbClr val="000000"/>
                </a:solidFill>
                <a:latin typeface="Open Sans Light"/>
              </a:rPr>
              <a:t>Log Scaled</a:t>
            </a:r>
          </a:p>
        </p:txBody>
      </p:sp>
      <p:sp>
        <p:nvSpPr>
          <p:cNvPr name="TextBox 5" id="5"/>
          <p:cNvSpPr txBox="true"/>
          <p:nvPr/>
        </p:nvSpPr>
        <p:spPr>
          <a:xfrm rot="0">
            <a:off x="13571969" y="4507230"/>
            <a:ext cx="2766417" cy="1653539"/>
          </a:xfrm>
          <a:prstGeom prst="rect">
            <a:avLst/>
          </a:prstGeom>
        </p:spPr>
        <p:txBody>
          <a:bodyPr anchor="t" rtlCol="false" tIns="0" lIns="0" bIns="0" rIns="0">
            <a:spAutoFit/>
          </a:bodyPr>
          <a:lstStyle/>
          <a:p>
            <a:pPr>
              <a:lnSpc>
                <a:spcPts val="3360"/>
              </a:lnSpc>
            </a:pPr>
            <a:r>
              <a:rPr lang="en-US" sz="2400">
                <a:solidFill>
                  <a:srgbClr val="000000"/>
                </a:solidFill>
                <a:latin typeface="Open Sans Light"/>
              </a:rPr>
              <a:t>Testing Accuracy (%)</a:t>
            </a:r>
          </a:p>
          <a:p>
            <a:pPr>
              <a:lnSpc>
                <a:spcPts val="3360"/>
              </a:lnSpc>
            </a:pPr>
            <a:r>
              <a:rPr lang="en-US" sz="2400">
                <a:solidFill>
                  <a:srgbClr val="000000"/>
                </a:solidFill>
                <a:latin typeface="Open Sans Light"/>
              </a:rPr>
              <a:t>Base: 54.9</a:t>
            </a:r>
          </a:p>
          <a:p>
            <a:pPr>
              <a:lnSpc>
                <a:spcPts val="3360"/>
              </a:lnSpc>
            </a:pPr>
            <a:r>
              <a:rPr lang="en-US" sz="2400">
                <a:solidFill>
                  <a:srgbClr val="000000"/>
                </a:solidFill>
                <a:latin typeface="Open Sans Light"/>
              </a:rPr>
              <a:t>Max Div: 56.3</a:t>
            </a:r>
          </a:p>
          <a:p>
            <a:pPr>
              <a:lnSpc>
                <a:spcPts val="3360"/>
              </a:lnSpc>
            </a:pPr>
            <a:r>
              <a:rPr lang="en-US" sz="2400">
                <a:solidFill>
                  <a:srgbClr val="000000"/>
                </a:solidFill>
                <a:latin typeface="Open Sans Light"/>
              </a:rPr>
              <a:t>Log: 61.4</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698"/>
          <a:stretch>
            <a:fillRect/>
          </a:stretch>
        </p:blipFill>
        <p:spPr>
          <a:xfrm flipH="false" flipV="false" rot="0">
            <a:off x="1196634" y="1788933"/>
            <a:ext cx="15894733" cy="1265106"/>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061855" y="6959481"/>
            <a:ext cx="4163507" cy="2520814"/>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3061855" y="4438667"/>
            <a:ext cx="4163507" cy="2520814"/>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7030021" y="6959481"/>
            <a:ext cx="4163507" cy="2520814"/>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7030021" y="4438667"/>
            <a:ext cx="4163507" cy="2520814"/>
          </a:xfrm>
          <a:prstGeom prst="rect">
            <a:avLst/>
          </a:prstGeom>
        </p:spPr>
      </p:pic>
      <p:pic>
        <p:nvPicPr>
          <p:cNvPr name="Picture 7" id="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060926" y="6959481"/>
            <a:ext cx="4163507" cy="2520814"/>
          </a:xfrm>
          <a:prstGeom prst="rect">
            <a:avLst/>
          </a:prstGeom>
        </p:spPr>
      </p:pic>
      <p:pic>
        <p:nvPicPr>
          <p:cNvPr name="Picture 8" id="8"/>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1060926" y="4438667"/>
            <a:ext cx="4163507" cy="2520814"/>
          </a:xfrm>
          <a:prstGeom prst="rect">
            <a:avLst/>
          </a:prstGeom>
        </p:spPr>
      </p:pic>
      <p:sp>
        <p:nvSpPr>
          <p:cNvPr name="TextBox 9" id="9"/>
          <p:cNvSpPr txBox="true"/>
          <p:nvPr/>
        </p:nvSpPr>
        <p:spPr>
          <a:xfrm rot="0">
            <a:off x="1028700" y="707207"/>
            <a:ext cx="9453056" cy="642986"/>
          </a:xfrm>
          <a:prstGeom prst="rect">
            <a:avLst/>
          </a:prstGeom>
        </p:spPr>
        <p:txBody>
          <a:bodyPr anchor="t" rtlCol="false" tIns="0" lIns="0" bIns="0" rIns="0">
            <a:spAutoFit/>
          </a:bodyPr>
          <a:lstStyle/>
          <a:p>
            <a:pPr>
              <a:lnSpc>
                <a:spcPts val="5077"/>
              </a:lnSpc>
            </a:pPr>
            <a:r>
              <a:rPr lang="en-US" sz="4231" spc="846">
                <a:solidFill>
                  <a:srgbClr val="000000"/>
                </a:solidFill>
                <a:latin typeface="Public Sans"/>
              </a:rPr>
              <a:t>DEEP NEURAL NETWORK</a:t>
            </a:r>
          </a:p>
        </p:txBody>
      </p:sp>
      <p:sp>
        <p:nvSpPr>
          <p:cNvPr name="TextBox 10" id="10"/>
          <p:cNvSpPr txBox="true"/>
          <p:nvPr/>
        </p:nvSpPr>
        <p:spPr>
          <a:xfrm rot="0">
            <a:off x="1028700" y="3627772"/>
            <a:ext cx="4227958" cy="763270"/>
          </a:xfrm>
          <a:prstGeom prst="rect">
            <a:avLst/>
          </a:prstGeom>
        </p:spPr>
        <p:txBody>
          <a:bodyPr anchor="t" rtlCol="false" tIns="0" lIns="0" bIns="0" rIns="0">
            <a:spAutoFit/>
          </a:bodyPr>
          <a:lstStyle/>
          <a:p>
            <a:pPr algn="ctr">
              <a:lnSpc>
                <a:spcPts val="3080"/>
              </a:lnSpc>
            </a:pPr>
            <a:r>
              <a:rPr lang="en-US" sz="2200">
                <a:solidFill>
                  <a:srgbClr val="000000"/>
                </a:solidFill>
                <a:latin typeface="Now Thin Bold"/>
              </a:rPr>
              <a:t>Base (No Scaling)</a:t>
            </a:r>
          </a:p>
          <a:p>
            <a:pPr algn="ctr">
              <a:lnSpc>
                <a:spcPts val="3080"/>
              </a:lnSpc>
              <a:spcBef>
                <a:spcPct val="0"/>
              </a:spcBef>
            </a:pPr>
            <a:r>
              <a:rPr lang="en-US" sz="2200">
                <a:solidFill>
                  <a:srgbClr val="000000"/>
                </a:solidFill>
                <a:latin typeface="Now Thin Bold"/>
              </a:rPr>
              <a:t>Testing Accuracy: ~54%</a:t>
            </a:r>
          </a:p>
        </p:txBody>
      </p:sp>
      <p:sp>
        <p:nvSpPr>
          <p:cNvPr name="TextBox 11" id="11"/>
          <p:cNvSpPr txBox="true"/>
          <p:nvPr/>
        </p:nvSpPr>
        <p:spPr>
          <a:xfrm rot="0">
            <a:off x="7030021" y="3627772"/>
            <a:ext cx="4227958" cy="763270"/>
          </a:xfrm>
          <a:prstGeom prst="rect">
            <a:avLst/>
          </a:prstGeom>
        </p:spPr>
        <p:txBody>
          <a:bodyPr anchor="t" rtlCol="false" tIns="0" lIns="0" bIns="0" rIns="0">
            <a:spAutoFit/>
          </a:bodyPr>
          <a:lstStyle/>
          <a:p>
            <a:pPr algn="ctr">
              <a:lnSpc>
                <a:spcPts val="3080"/>
              </a:lnSpc>
            </a:pPr>
            <a:r>
              <a:rPr lang="en-US" sz="2200">
                <a:solidFill>
                  <a:srgbClr val="000000"/>
                </a:solidFill>
                <a:latin typeface="Now Thin Bold"/>
              </a:rPr>
              <a:t>Max Divide Scaling</a:t>
            </a:r>
          </a:p>
          <a:p>
            <a:pPr algn="ctr">
              <a:lnSpc>
                <a:spcPts val="3080"/>
              </a:lnSpc>
              <a:spcBef>
                <a:spcPct val="0"/>
              </a:spcBef>
            </a:pPr>
            <a:r>
              <a:rPr lang="en-US" sz="2200">
                <a:solidFill>
                  <a:srgbClr val="000000"/>
                </a:solidFill>
                <a:latin typeface="Now Thin Bold"/>
              </a:rPr>
              <a:t>Testing Accuracy: ~57%</a:t>
            </a:r>
          </a:p>
        </p:txBody>
      </p:sp>
      <p:sp>
        <p:nvSpPr>
          <p:cNvPr name="TextBox 12" id="12"/>
          <p:cNvSpPr txBox="true"/>
          <p:nvPr/>
        </p:nvSpPr>
        <p:spPr>
          <a:xfrm rot="0">
            <a:off x="13029629" y="3627772"/>
            <a:ext cx="4227958" cy="763270"/>
          </a:xfrm>
          <a:prstGeom prst="rect">
            <a:avLst/>
          </a:prstGeom>
        </p:spPr>
        <p:txBody>
          <a:bodyPr anchor="t" rtlCol="false" tIns="0" lIns="0" bIns="0" rIns="0">
            <a:spAutoFit/>
          </a:bodyPr>
          <a:lstStyle/>
          <a:p>
            <a:pPr algn="ctr">
              <a:lnSpc>
                <a:spcPts val="3080"/>
              </a:lnSpc>
            </a:pPr>
            <a:r>
              <a:rPr lang="en-US" sz="2200">
                <a:solidFill>
                  <a:srgbClr val="000000"/>
                </a:solidFill>
                <a:latin typeface="Now Thin Bold"/>
              </a:rPr>
              <a:t>Log Scaling</a:t>
            </a:r>
          </a:p>
          <a:p>
            <a:pPr algn="ctr">
              <a:lnSpc>
                <a:spcPts val="3080"/>
              </a:lnSpc>
              <a:spcBef>
                <a:spcPct val="0"/>
              </a:spcBef>
            </a:pPr>
            <a:r>
              <a:rPr lang="en-US" sz="2200">
                <a:solidFill>
                  <a:srgbClr val="000000"/>
                </a:solidFill>
                <a:latin typeface="Now Thin Bold"/>
              </a:rPr>
              <a:t>Testing Accuracy: ~61%</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954004" y="8160505"/>
            <a:ext cx="6909941" cy="396240"/>
          </a:xfrm>
          <a:prstGeom prst="rect">
            <a:avLst/>
          </a:prstGeom>
        </p:spPr>
        <p:txBody>
          <a:bodyPr anchor="t" rtlCol="false" tIns="0" lIns="0" bIns="0" rIns="0">
            <a:spAutoFit/>
          </a:bodyPr>
          <a:lstStyle/>
          <a:p>
            <a:pPr algn="ctr" marL="0" indent="0" lvl="0">
              <a:lnSpc>
                <a:spcPts val="3359"/>
              </a:lnSpc>
              <a:spcBef>
                <a:spcPct val="0"/>
              </a:spcBef>
            </a:pPr>
            <a:r>
              <a:rPr lang="en-US" sz="2400" u="none">
                <a:solidFill>
                  <a:srgbClr val="000000"/>
                </a:solidFill>
                <a:latin typeface="Now Thin Bold"/>
              </a:rPr>
              <a:t>Why do some songs do well and other's don't?</a:t>
            </a:r>
          </a:p>
        </p:txBody>
      </p:sp>
      <p:pic>
        <p:nvPicPr>
          <p:cNvPr name="Picture 3" id="3"/>
          <p:cNvPicPr>
            <a:picLocks noChangeAspect="true"/>
          </p:cNvPicPr>
          <p:nvPr/>
        </p:nvPicPr>
        <p:blipFill>
          <a:blip r:embed="rId3"/>
          <a:srcRect l="0" t="0" r="0" b="0"/>
          <a:stretch>
            <a:fillRect/>
          </a:stretch>
        </p:blipFill>
        <p:spPr>
          <a:xfrm flipH="false" flipV="false" rot="0">
            <a:off x="6954004" y="1730255"/>
            <a:ext cx="7364683" cy="4900862"/>
          </a:xfrm>
          <a:prstGeom prst="rect">
            <a:avLst/>
          </a:prstGeom>
        </p:spPr>
      </p:pic>
      <p:sp>
        <p:nvSpPr>
          <p:cNvPr name="TextBox 4" id="4"/>
          <p:cNvSpPr txBox="true"/>
          <p:nvPr/>
        </p:nvSpPr>
        <p:spPr>
          <a:xfrm rot="0">
            <a:off x="6954004" y="7239883"/>
            <a:ext cx="8440585" cy="647700"/>
          </a:xfrm>
          <a:prstGeom prst="rect">
            <a:avLst/>
          </a:prstGeom>
        </p:spPr>
        <p:txBody>
          <a:bodyPr anchor="t" rtlCol="false" tIns="0" lIns="0" bIns="0" rIns="0">
            <a:spAutoFit/>
          </a:bodyPr>
          <a:lstStyle/>
          <a:p>
            <a:pPr>
              <a:lnSpc>
                <a:spcPts val="5040"/>
              </a:lnSpc>
            </a:pPr>
            <a:r>
              <a:rPr lang="en-US" sz="4200" spc="840">
                <a:solidFill>
                  <a:srgbClr val="000000"/>
                </a:solidFill>
                <a:latin typeface="Public Sans"/>
              </a:rPr>
              <a:t>ABSTRACT</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1406418" y="1610045"/>
            <a:ext cx="5242039" cy="6458329"/>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6468171" y="683583"/>
            <a:ext cx="9678418" cy="4839209"/>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6468171" y="4155626"/>
            <a:ext cx="9678418" cy="4839209"/>
          </a:xfrm>
          <a:prstGeom prst="rect">
            <a:avLst/>
          </a:prstGeom>
        </p:spPr>
      </p:pic>
      <p:sp>
        <p:nvSpPr>
          <p:cNvPr name="TextBox 5" id="5"/>
          <p:cNvSpPr txBox="true"/>
          <p:nvPr/>
        </p:nvSpPr>
        <p:spPr>
          <a:xfrm rot="0">
            <a:off x="13193127" y="8058849"/>
            <a:ext cx="4066173" cy="1285875"/>
          </a:xfrm>
          <a:prstGeom prst="rect">
            <a:avLst/>
          </a:prstGeom>
        </p:spPr>
        <p:txBody>
          <a:bodyPr anchor="t" rtlCol="false" tIns="0" lIns="0" bIns="0" rIns="0">
            <a:spAutoFit/>
          </a:bodyPr>
          <a:lstStyle/>
          <a:p>
            <a:pPr algn="r">
              <a:lnSpc>
                <a:spcPts val="5040"/>
              </a:lnSpc>
            </a:pPr>
            <a:r>
              <a:rPr lang="en-US" sz="4200" spc="840">
                <a:solidFill>
                  <a:srgbClr val="000000"/>
                </a:solidFill>
                <a:latin typeface="Public Sans"/>
              </a:rPr>
              <a:t>RANDOM FOREST</a:t>
            </a:r>
          </a:p>
        </p:txBody>
      </p:sp>
      <p:sp>
        <p:nvSpPr>
          <p:cNvPr name="TextBox 6" id="6"/>
          <p:cNvSpPr txBox="true"/>
          <p:nvPr/>
        </p:nvSpPr>
        <p:spPr>
          <a:xfrm rot="0">
            <a:off x="1618133" y="8310309"/>
            <a:ext cx="4538777" cy="396239"/>
          </a:xfrm>
          <a:prstGeom prst="rect">
            <a:avLst/>
          </a:prstGeom>
        </p:spPr>
        <p:txBody>
          <a:bodyPr anchor="t" rtlCol="false" tIns="0" lIns="0" bIns="0" rIns="0">
            <a:spAutoFit/>
          </a:bodyPr>
          <a:lstStyle/>
          <a:p>
            <a:pPr>
              <a:lnSpc>
                <a:spcPts val="3360"/>
              </a:lnSpc>
            </a:pPr>
            <a:r>
              <a:rPr lang="en-US" sz="2400">
                <a:solidFill>
                  <a:srgbClr val="000000"/>
                </a:solidFill>
                <a:latin typeface="Open Sans Light"/>
              </a:rPr>
              <a:t>Testing Accuracy : ~60% with all</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2328635" y="3098921"/>
            <a:ext cx="13630729" cy="4493232"/>
          </a:xfrm>
          <a:prstGeom prst="rect">
            <a:avLst/>
          </a:prstGeom>
        </p:spPr>
      </p:pic>
      <p:sp>
        <p:nvSpPr>
          <p:cNvPr name="TextBox 3" id="3"/>
          <p:cNvSpPr txBox="true"/>
          <p:nvPr/>
        </p:nvSpPr>
        <p:spPr>
          <a:xfrm rot="0">
            <a:off x="5200132" y="2248791"/>
            <a:ext cx="7887736" cy="647700"/>
          </a:xfrm>
          <a:prstGeom prst="rect">
            <a:avLst/>
          </a:prstGeom>
        </p:spPr>
        <p:txBody>
          <a:bodyPr anchor="t" rtlCol="false" tIns="0" lIns="0" bIns="0" rIns="0">
            <a:spAutoFit/>
          </a:bodyPr>
          <a:lstStyle/>
          <a:p>
            <a:pPr algn="ctr">
              <a:lnSpc>
                <a:spcPts val="5040"/>
              </a:lnSpc>
            </a:pPr>
            <a:r>
              <a:rPr lang="en-US" sz="4200" spc="840">
                <a:solidFill>
                  <a:srgbClr val="000000"/>
                </a:solidFill>
                <a:latin typeface="Public Sans"/>
              </a:rPr>
              <a:t>CONCLUSION</a:t>
            </a:r>
          </a:p>
        </p:txBody>
      </p:sp>
    </p:spTree>
  </p:cSld>
  <p:clrMapOvr>
    <a:masterClrMapping/>
  </p:clrMapOvr>
</p:sld>
</file>

<file path=ppt/slides/slide2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200132" y="2248791"/>
            <a:ext cx="7887736" cy="647700"/>
          </a:xfrm>
          <a:prstGeom prst="rect">
            <a:avLst/>
          </a:prstGeom>
        </p:spPr>
        <p:txBody>
          <a:bodyPr anchor="t" rtlCol="false" tIns="0" lIns="0" bIns="0" rIns="0">
            <a:spAutoFit/>
          </a:bodyPr>
          <a:lstStyle/>
          <a:p>
            <a:pPr algn="ctr">
              <a:lnSpc>
                <a:spcPts val="5040"/>
              </a:lnSpc>
            </a:pPr>
            <a:r>
              <a:rPr lang="en-US" sz="4200" spc="840">
                <a:solidFill>
                  <a:srgbClr val="000000"/>
                </a:solidFill>
                <a:latin typeface="Public Sans"/>
              </a:rPr>
              <a:t>CITATIONS</a:t>
            </a:r>
          </a:p>
        </p:txBody>
      </p:sp>
      <p:sp>
        <p:nvSpPr>
          <p:cNvPr name="TextBox 3" id="3"/>
          <p:cNvSpPr txBox="true"/>
          <p:nvPr/>
        </p:nvSpPr>
        <p:spPr>
          <a:xfrm rot="0">
            <a:off x="1008202" y="3313719"/>
            <a:ext cx="16271596" cy="5012054"/>
          </a:xfrm>
          <a:prstGeom prst="rect">
            <a:avLst/>
          </a:prstGeom>
        </p:spPr>
        <p:txBody>
          <a:bodyPr anchor="t" rtlCol="false" tIns="0" lIns="0" bIns="0" rIns="0">
            <a:spAutoFit/>
          </a:bodyPr>
          <a:lstStyle/>
          <a:p>
            <a:pPr algn="ctr">
              <a:lnSpc>
                <a:spcPts val="2520"/>
              </a:lnSpc>
            </a:pPr>
            <a:r>
              <a:rPr lang="en-US" sz="1800">
                <a:solidFill>
                  <a:srgbClr val="000000"/>
                </a:solidFill>
                <a:latin typeface="Open Sans Light"/>
              </a:rPr>
              <a:t>Cjhutto. “CJHUTTO/Vadersentiment: Vader Sentiment Analysis. Vader (Valence Aware Dictionary and Sentiment Reasoner) Is a Lexicon and Rule-Based Sentiment Analysis Tool That Is Specifically Attuned to Sentiments Expressed in Social Media, and Works Well on Texts from Other Domains.” GitHub, https://github.com/cjhutto/vaderSentiment.</a:t>
            </a:r>
          </a:p>
          <a:p>
            <a:pPr algn="ctr">
              <a:lnSpc>
                <a:spcPts val="2520"/>
              </a:lnSpc>
            </a:pPr>
          </a:p>
          <a:p>
            <a:pPr algn="ctr">
              <a:lnSpc>
                <a:spcPts val="2520"/>
              </a:lnSpc>
            </a:pPr>
          </a:p>
          <a:p>
            <a:pPr algn="ctr">
              <a:lnSpc>
                <a:spcPts val="2520"/>
              </a:lnSpc>
            </a:pPr>
            <a:r>
              <a:rPr lang="en-US" sz="1800">
                <a:solidFill>
                  <a:srgbClr val="000000"/>
                </a:solidFill>
                <a:latin typeface="Open Sans Light"/>
              </a:rPr>
              <a:t>Dave, Dhruvil. “Billboard ‘The Hot 100’ Songs.” Kaggle, 9 Nov. 2021, https://www.kaggle.com/datasets/dhruvildave/billboard-the-hot-100-songs.</a:t>
            </a:r>
          </a:p>
          <a:p>
            <a:pPr algn="ctr">
              <a:lnSpc>
                <a:spcPts val="2520"/>
              </a:lnSpc>
            </a:pPr>
          </a:p>
          <a:p>
            <a:pPr algn="ctr">
              <a:lnSpc>
                <a:spcPts val="2520"/>
              </a:lnSpc>
            </a:pPr>
          </a:p>
          <a:p>
            <a:pPr algn="ctr">
              <a:lnSpc>
                <a:spcPts val="2520"/>
              </a:lnSpc>
            </a:pPr>
            <a:r>
              <a:rPr lang="en-US" sz="1800">
                <a:solidFill>
                  <a:srgbClr val="000000"/>
                </a:solidFill>
                <a:latin typeface="Open Sans Light"/>
              </a:rPr>
              <a:t>Silva, Mariana O. S. “MusicOSet An Enhanced Music Dataset for Music Data Mining.” MusicOSet - an Enhanced Music Dataset for Music Data Mining, https://marianaossilva.github.io/DSW2019/#downloads.</a:t>
            </a:r>
          </a:p>
          <a:p>
            <a:pPr algn="ctr">
              <a:lnSpc>
                <a:spcPts val="2520"/>
              </a:lnSpc>
            </a:pPr>
          </a:p>
          <a:p>
            <a:pPr algn="ctr">
              <a:lnSpc>
                <a:spcPts val="2520"/>
              </a:lnSpc>
            </a:pPr>
          </a:p>
          <a:p>
            <a:pPr algn="ctr">
              <a:lnSpc>
                <a:spcPts val="2520"/>
              </a:lnSpc>
            </a:pPr>
            <a:r>
              <a:rPr lang="en-US" sz="1800">
                <a:solidFill>
                  <a:srgbClr val="000000"/>
                </a:solidFill>
                <a:latin typeface="Open Sans Light"/>
              </a:rPr>
              <a:t>“Web Player: Music for Everyone.” Spotify, https://open.spotify.com/.</a:t>
            </a:r>
          </a:p>
          <a:p>
            <a:pPr algn="ctr">
              <a:lnSpc>
                <a:spcPts val="2520"/>
              </a:lnSpc>
            </a:pPr>
          </a:p>
          <a:p>
            <a:pPr algn="ctr">
              <a:lnSpc>
                <a:spcPts val="2520"/>
              </a:lnSpc>
            </a:pPr>
          </a:p>
          <a:p>
            <a:pPr algn="ctr">
              <a:lnSpc>
                <a:spcPts val="252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602747" y="2596212"/>
            <a:ext cx="4790610" cy="1285875"/>
          </a:xfrm>
          <a:prstGeom prst="rect">
            <a:avLst/>
          </a:prstGeom>
        </p:spPr>
        <p:txBody>
          <a:bodyPr anchor="t" rtlCol="false" tIns="0" lIns="0" bIns="0" rIns="0">
            <a:spAutoFit/>
          </a:bodyPr>
          <a:lstStyle/>
          <a:p>
            <a:pPr>
              <a:lnSpc>
                <a:spcPts val="5040"/>
              </a:lnSpc>
            </a:pPr>
            <a:r>
              <a:rPr lang="en-US" sz="4200" spc="840">
                <a:solidFill>
                  <a:srgbClr val="000000"/>
                </a:solidFill>
                <a:latin typeface="Public Sans"/>
              </a:rPr>
              <a:t>DATA COLLECTION</a:t>
            </a:r>
          </a:p>
        </p:txBody>
      </p:sp>
      <p:pic>
        <p:nvPicPr>
          <p:cNvPr name="Picture 3" id="3"/>
          <p:cNvPicPr>
            <a:picLocks noChangeAspect="true"/>
          </p:cNvPicPr>
          <p:nvPr/>
        </p:nvPicPr>
        <p:blipFill>
          <a:blip r:embed="rId3"/>
          <a:srcRect l="0" t="10914" r="71635" b="17737"/>
          <a:stretch>
            <a:fillRect/>
          </a:stretch>
        </p:blipFill>
        <p:spPr>
          <a:xfrm flipH="false" flipV="false" rot="0">
            <a:off x="7151582" y="2604143"/>
            <a:ext cx="3081696" cy="5078713"/>
          </a:xfrm>
          <a:prstGeom prst="rect">
            <a:avLst/>
          </a:prstGeom>
        </p:spPr>
      </p:pic>
      <p:grpSp>
        <p:nvGrpSpPr>
          <p:cNvPr name="Group 4" id="4"/>
          <p:cNvGrpSpPr/>
          <p:nvPr/>
        </p:nvGrpSpPr>
        <p:grpSpPr>
          <a:xfrm rot="0">
            <a:off x="11312251" y="3598822"/>
            <a:ext cx="4057274" cy="3089356"/>
            <a:chOff x="0" y="0"/>
            <a:chExt cx="5409699" cy="4119142"/>
          </a:xfrm>
        </p:grpSpPr>
        <p:sp>
          <p:nvSpPr>
            <p:cNvPr name="TextBox 5" id="5"/>
            <p:cNvSpPr txBox="true"/>
            <p:nvPr/>
          </p:nvSpPr>
          <p:spPr>
            <a:xfrm rot="0">
              <a:off x="0" y="-57150"/>
              <a:ext cx="5409699" cy="534669"/>
            </a:xfrm>
            <a:prstGeom prst="rect">
              <a:avLst/>
            </a:prstGeom>
          </p:spPr>
          <p:txBody>
            <a:bodyPr anchor="t" rtlCol="false" tIns="0" lIns="0" bIns="0" rIns="0">
              <a:spAutoFit/>
            </a:bodyPr>
            <a:lstStyle/>
            <a:p>
              <a:pPr>
                <a:lnSpc>
                  <a:spcPts val="3360"/>
                </a:lnSpc>
              </a:pPr>
              <a:r>
                <a:rPr lang="en-US" sz="2400" spc="480">
                  <a:solidFill>
                    <a:srgbClr val="000000"/>
                  </a:solidFill>
                  <a:latin typeface="Public Sans"/>
                </a:rPr>
                <a:t>BILLBOARD HOT 100</a:t>
              </a:r>
            </a:p>
          </p:txBody>
        </p:sp>
        <p:sp>
          <p:nvSpPr>
            <p:cNvPr name="TextBox 6" id="6"/>
            <p:cNvSpPr txBox="true"/>
            <p:nvPr/>
          </p:nvSpPr>
          <p:spPr>
            <a:xfrm rot="0">
              <a:off x="0" y="1156233"/>
              <a:ext cx="5409699" cy="534669"/>
            </a:xfrm>
            <a:prstGeom prst="rect">
              <a:avLst/>
            </a:prstGeom>
          </p:spPr>
          <p:txBody>
            <a:bodyPr anchor="t" rtlCol="false" tIns="0" lIns="0" bIns="0" rIns="0">
              <a:spAutoFit/>
            </a:bodyPr>
            <a:lstStyle/>
            <a:p>
              <a:pPr>
                <a:lnSpc>
                  <a:spcPts val="3360"/>
                </a:lnSpc>
              </a:pPr>
              <a:r>
                <a:rPr lang="en-US" sz="2400" spc="480">
                  <a:solidFill>
                    <a:srgbClr val="000000"/>
                  </a:solidFill>
                  <a:latin typeface="Public Sans"/>
                </a:rPr>
                <a:t>SPOTIFY</a:t>
              </a:r>
            </a:p>
          </p:txBody>
        </p:sp>
        <p:sp>
          <p:nvSpPr>
            <p:cNvPr name="TextBox 7" id="7"/>
            <p:cNvSpPr txBox="true"/>
            <p:nvPr/>
          </p:nvSpPr>
          <p:spPr>
            <a:xfrm rot="0">
              <a:off x="0" y="2370353"/>
              <a:ext cx="5409699" cy="534669"/>
            </a:xfrm>
            <a:prstGeom prst="rect">
              <a:avLst/>
            </a:prstGeom>
          </p:spPr>
          <p:txBody>
            <a:bodyPr anchor="t" rtlCol="false" tIns="0" lIns="0" bIns="0" rIns="0">
              <a:spAutoFit/>
            </a:bodyPr>
            <a:lstStyle/>
            <a:p>
              <a:pPr>
                <a:lnSpc>
                  <a:spcPts val="3360"/>
                </a:lnSpc>
              </a:pPr>
              <a:r>
                <a:rPr lang="en-US" sz="2400" spc="480">
                  <a:solidFill>
                    <a:srgbClr val="000000"/>
                  </a:solidFill>
                  <a:latin typeface="Public Sans"/>
                </a:rPr>
                <a:t>MUSICOSET</a:t>
              </a:r>
            </a:p>
          </p:txBody>
        </p:sp>
        <p:sp>
          <p:nvSpPr>
            <p:cNvPr name="TextBox 8" id="8"/>
            <p:cNvSpPr txBox="true"/>
            <p:nvPr/>
          </p:nvSpPr>
          <p:spPr>
            <a:xfrm rot="0">
              <a:off x="0" y="3584472"/>
              <a:ext cx="5409699" cy="534669"/>
            </a:xfrm>
            <a:prstGeom prst="rect">
              <a:avLst/>
            </a:prstGeom>
          </p:spPr>
          <p:txBody>
            <a:bodyPr anchor="t" rtlCol="false" tIns="0" lIns="0" bIns="0" rIns="0">
              <a:spAutoFit/>
            </a:bodyPr>
            <a:lstStyle/>
            <a:p>
              <a:pPr>
                <a:lnSpc>
                  <a:spcPts val="3360"/>
                </a:lnSpc>
              </a:pPr>
              <a:r>
                <a:rPr lang="en-US" sz="2400" spc="480">
                  <a:solidFill>
                    <a:srgbClr val="000000"/>
                  </a:solidFill>
                  <a:latin typeface="Public Sans"/>
                </a:rPr>
                <a:t>GENIUS</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4893462" y="3348373"/>
            <a:ext cx="8501076" cy="5620340"/>
          </a:xfrm>
          <a:prstGeom prst="rect">
            <a:avLst/>
          </a:prstGeom>
        </p:spPr>
      </p:pic>
      <p:sp>
        <p:nvSpPr>
          <p:cNvPr name="TextBox 3" id="3"/>
          <p:cNvSpPr txBox="true"/>
          <p:nvPr/>
        </p:nvSpPr>
        <p:spPr>
          <a:xfrm rot="0">
            <a:off x="2375861" y="1639764"/>
            <a:ext cx="7237238" cy="721995"/>
          </a:xfrm>
          <a:prstGeom prst="rect">
            <a:avLst/>
          </a:prstGeom>
        </p:spPr>
        <p:txBody>
          <a:bodyPr anchor="t" rtlCol="false" tIns="0" lIns="0" bIns="0" rIns="0">
            <a:spAutoFit/>
          </a:bodyPr>
          <a:lstStyle/>
          <a:p>
            <a:pPr>
              <a:lnSpc>
                <a:spcPts val="5880"/>
              </a:lnSpc>
            </a:pPr>
            <a:r>
              <a:rPr lang="en-US" sz="4200" spc="840">
                <a:solidFill>
                  <a:srgbClr val="000000"/>
                </a:solidFill>
                <a:latin typeface="Public Sans"/>
              </a:rPr>
              <a:t>BILLBOARD HOT 100</a:t>
            </a:r>
          </a:p>
        </p:txBody>
      </p:sp>
      <p:sp>
        <p:nvSpPr>
          <p:cNvPr name="TextBox 4" id="4"/>
          <p:cNvSpPr txBox="true"/>
          <p:nvPr/>
        </p:nvSpPr>
        <p:spPr>
          <a:xfrm rot="0">
            <a:off x="9941631" y="1687389"/>
            <a:ext cx="6138872" cy="763270"/>
          </a:xfrm>
          <a:prstGeom prst="rect">
            <a:avLst/>
          </a:prstGeom>
        </p:spPr>
        <p:txBody>
          <a:bodyPr anchor="t" rtlCol="false" tIns="0" lIns="0" bIns="0" rIns="0">
            <a:spAutoFit/>
          </a:bodyPr>
          <a:lstStyle/>
          <a:p>
            <a:pPr>
              <a:lnSpc>
                <a:spcPts val="3080"/>
              </a:lnSpc>
            </a:pPr>
            <a:r>
              <a:rPr lang="en-US" sz="2200" spc="44">
                <a:solidFill>
                  <a:srgbClr val="000000"/>
                </a:solidFill>
                <a:latin typeface="Now Thin Bold"/>
              </a:rPr>
              <a:t>Sourced from Dhruvil Dave on Kaggle</a:t>
            </a:r>
          </a:p>
          <a:p>
            <a:pPr>
              <a:lnSpc>
                <a:spcPts val="3080"/>
              </a:lnSpc>
            </a:pPr>
            <a:r>
              <a:rPr lang="en-US" sz="2200" spc="44">
                <a:solidFill>
                  <a:srgbClr val="000000"/>
                </a:solidFill>
                <a:latin typeface="Now Thin"/>
              </a:rPr>
              <a:t>From 1958 to 2021</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11913497" y="7189820"/>
            <a:ext cx="4107941" cy="1233078"/>
          </a:xfrm>
          <a:prstGeom prst="rect">
            <a:avLst/>
          </a:prstGeom>
        </p:spPr>
      </p:pic>
      <p:sp>
        <p:nvSpPr>
          <p:cNvPr name="TextBox 3" id="3"/>
          <p:cNvSpPr txBox="true"/>
          <p:nvPr/>
        </p:nvSpPr>
        <p:spPr>
          <a:xfrm rot="0">
            <a:off x="2266562" y="3372877"/>
            <a:ext cx="2643428" cy="401955"/>
          </a:xfrm>
          <a:prstGeom prst="rect">
            <a:avLst/>
          </a:prstGeom>
        </p:spPr>
        <p:txBody>
          <a:bodyPr anchor="t" rtlCol="false" tIns="0" lIns="0" bIns="0" rIns="0">
            <a:spAutoFit/>
          </a:bodyPr>
          <a:lstStyle/>
          <a:p>
            <a:pPr>
              <a:lnSpc>
                <a:spcPts val="3300"/>
              </a:lnSpc>
            </a:pPr>
            <a:r>
              <a:rPr lang="en-US" sz="2200" spc="22">
                <a:solidFill>
                  <a:srgbClr val="000000"/>
                </a:solidFill>
                <a:latin typeface="Now Thin Bold"/>
              </a:rPr>
              <a:t>acousticness</a:t>
            </a:r>
          </a:p>
        </p:txBody>
      </p:sp>
      <p:sp>
        <p:nvSpPr>
          <p:cNvPr name="TextBox 4" id="4"/>
          <p:cNvSpPr txBox="true"/>
          <p:nvPr/>
        </p:nvSpPr>
        <p:spPr>
          <a:xfrm rot="0">
            <a:off x="2075863" y="1803157"/>
            <a:ext cx="9237944" cy="721995"/>
          </a:xfrm>
          <a:prstGeom prst="rect">
            <a:avLst/>
          </a:prstGeom>
        </p:spPr>
        <p:txBody>
          <a:bodyPr anchor="t" rtlCol="false" tIns="0" lIns="0" bIns="0" rIns="0">
            <a:spAutoFit/>
          </a:bodyPr>
          <a:lstStyle/>
          <a:p>
            <a:pPr>
              <a:lnSpc>
                <a:spcPts val="5880"/>
              </a:lnSpc>
            </a:pPr>
            <a:r>
              <a:rPr lang="en-US" sz="4200" spc="840">
                <a:solidFill>
                  <a:srgbClr val="000000"/>
                </a:solidFill>
                <a:latin typeface="Public Sans"/>
              </a:rPr>
              <a:t>SPOTIFY AUDIO FEATURES</a:t>
            </a:r>
          </a:p>
        </p:txBody>
      </p:sp>
      <p:sp>
        <p:nvSpPr>
          <p:cNvPr name="TextBox 5" id="5"/>
          <p:cNvSpPr txBox="true"/>
          <p:nvPr/>
        </p:nvSpPr>
        <p:spPr>
          <a:xfrm rot="0">
            <a:off x="6154101" y="3372877"/>
            <a:ext cx="2643428" cy="401955"/>
          </a:xfrm>
          <a:prstGeom prst="rect">
            <a:avLst/>
          </a:prstGeom>
        </p:spPr>
        <p:txBody>
          <a:bodyPr anchor="t" rtlCol="false" tIns="0" lIns="0" bIns="0" rIns="0">
            <a:spAutoFit/>
          </a:bodyPr>
          <a:lstStyle/>
          <a:p>
            <a:pPr>
              <a:lnSpc>
                <a:spcPts val="3300"/>
              </a:lnSpc>
            </a:pPr>
            <a:r>
              <a:rPr lang="en-US" sz="2200" spc="22">
                <a:solidFill>
                  <a:srgbClr val="000000"/>
                </a:solidFill>
                <a:latin typeface="Now Thin Bold"/>
              </a:rPr>
              <a:t>danceability</a:t>
            </a:r>
          </a:p>
        </p:txBody>
      </p:sp>
      <p:sp>
        <p:nvSpPr>
          <p:cNvPr name="TextBox 6" id="6"/>
          <p:cNvSpPr txBox="true"/>
          <p:nvPr/>
        </p:nvSpPr>
        <p:spPr>
          <a:xfrm rot="0">
            <a:off x="10169129" y="3373287"/>
            <a:ext cx="2643428" cy="401955"/>
          </a:xfrm>
          <a:prstGeom prst="rect">
            <a:avLst/>
          </a:prstGeom>
        </p:spPr>
        <p:txBody>
          <a:bodyPr anchor="t" rtlCol="false" tIns="0" lIns="0" bIns="0" rIns="0">
            <a:spAutoFit/>
          </a:bodyPr>
          <a:lstStyle/>
          <a:p>
            <a:pPr>
              <a:lnSpc>
                <a:spcPts val="3300"/>
              </a:lnSpc>
            </a:pPr>
            <a:r>
              <a:rPr lang="en-US" sz="2200" spc="22">
                <a:solidFill>
                  <a:srgbClr val="000000"/>
                </a:solidFill>
                <a:latin typeface="Now Thin Bold"/>
              </a:rPr>
              <a:t>energy</a:t>
            </a:r>
          </a:p>
        </p:txBody>
      </p:sp>
      <p:sp>
        <p:nvSpPr>
          <p:cNvPr name="TextBox 7" id="7"/>
          <p:cNvSpPr txBox="true"/>
          <p:nvPr/>
        </p:nvSpPr>
        <p:spPr>
          <a:xfrm rot="0">
            <a:off x="2266562" y="4623376"/>
            <a:ext cx="2643428" cy="401955"/>
          </a:xfrm>
          <a:prstGeom prst="rect">
            <a:avLst/>
          </a:prstGeom>
        </p:spPr>
        <p:txBody>
          <a:bodyPr anchor="t" rtlCol="false" tIns="0" lIns="0" bIns="0" rIns="0">
            <a:spAutoFit/>
          </a:bodyPr>
          <a:lstStyle/>
          <a:p>
            <a:pPr>
              <a:lnSpc>
                <a:spcPts val="3300"/>
              </a:lnSpc>
            </a:pPr>
            <a:r>
              <a:rPr lang="en-US" sz="2200" spc="22">
                <a:solidFill>
                  <a:srgbClr val="000000"/>
                </a:solidFill>
                <a:latin typeface="Now Thin Bold"/>
              </a:rPr>
              <a:t>liveness</a:t>
            </a:r>
          </a:p>
        </p:txBody>
      </p:sp>
      <p:sp>
        <p:nvSpPr>
          <p:cNvPr name="TextBox 8" id="8"/>
          <p:cNvSpPr txBox="true"/>
          <p:nvPr/>
        </p:nvSpPr>
        <p:spPr>
          <a:xfrm rot="0">
            <a:off x="6154101" y="4623376"/>
            <a:ext cx="2643428" cy="401955"/>
          </a:xfrm>
          <a:prstGeom prst="rect">
            <a:avLst/>
          </a:prstGeom>
        </p:spPr>
        <p:txBody>
          <a:bodyPr anchor="t" rtlCol="false" tIns="0" lIns="0" bIns="0" rIns="0">
            <a:spAutoFit/>
          </a:bodyPr>
          <a:lstStyle/>
          <a:p>
            <a:pPr>
              <a:lnSpc>
                <a:spcPts val="3300"/>
              </a:lnSpc>
            </a:pPr>
            <a:r>
              <a:rPr lang="en-US" sz="2200" spc="22">
                <a:solidFill>
                  <a:srgbClr val="000000"/>
                </a:solidFill>
                <a:latin typeface="Now Thin Bold"/>
              </a:rPr>
              <a:t>loudness</a:t>
            </a:r>
          </a:p>
        </p:txBody>
      </p:sp>
      <p:sp>
        <p:nvSpPr>
          <p:cNvPr name="TextBox 9" id="9"/>
          <p:cNvSpPr txBox="true"/>
          <p:nvPr/>
        </p:nvSpPr>
        <p:spPr>
          <a:xfrm rot="0">
            <a:off x="10169129" y="4623786"/>
            <a:ext cx="2643428" cy="401955"/>
          </a:xfrm>
          <a:prstGeom prst="rect">
            <a:avLst/>
          </a:prstGeom>
        </p:spPr>
        <p:txBody>
          <a:bodyPr anchor="t" rtlCol="false" tIns="0" lIns="0" bIns="0" rIns="0">
            <a:spAutoFit/>
          </a:bodyPr>
          <a:lstStyle/>
          <a:p>
            <a:pPr>
              <a:lnSpc>
                <a:spcPts val="3300"/>
              </a:lnSpc>
            </a:pPr>
            <a:r>
              <a:rPr lang="en-US" sz="2200" spc="22">
                <a:solidFill>
                  <a:srgbClr val="000000"/>
                </a:solidFill>
                <a:latin typeface="Now Thin Bold"/>
              </a:rPr>
              <a:t>mode</a:t>
            </a:r>
          </a:p>
        </p:txBody>
      </p:sp>
      <p:sp>
        <p:nvSpPr>
          <p:cNvPr name="TextBox 10" id="10"/>
          <p:cNvSpPr txBox="true"/>
          <p:nvPr/>
        </p:nvSpPr>
        <p:spPr>
          <a:xfrm rot="0">
            <a:off x="13378010" y="3373287"/>
            <a:ext cx="2643428" cy="401955"/>
          </a:xfrm>
          <a:prstGeom prst="rect">
            <a:avLst/>
          </a:prstGeom>
        </p:spPr>
        <p:txBody>
          <a:bodyPr anchor="t" rtlCol="false" tIns="0" lIns="0" bIns="0" rIns="0">
            <a:spAutoFit/>
          </a:bodyPr>
          <a:lstStyle/>
          <a:p>
            <a:pPr>
              <a:lnSpc>
                <a:spcPts val="3300"/>
              </a:lnSpc>
            </a:pPr>
            <a:r>
              <a:rPr lang="en-US" sz="2200" spc="22">
                <a:solidFill>
                  <a:srgbClr val="000000"/>
                </a:solidFill>
                <a:latin typeface="Now Thin Bold"/>
              </a:rPr>
              <a:t>key</a:t>
            </a:r>
          </a:p>
        </p:txBody>
      </p:sp>
      <p:sp>
        <p:nvSpPr>
          <p:cNvPr name="TextBox 11" id="11"/>
          <p:cNvSpPr txBox="true"/>
          <p:nvPr/>
        </p:nvSpPr>
        <p:spPr>
          <a:xfrm rot="0">
            <a:off x="13378010" y="4623786"/>
            <a:ext cx="2643428" cy="401955"/>
          </a:xfrm>
          <a:prstGeom prst="rect">
            <a:avLst/>
          </a:prstGeom>
        </p:spPr>
        <p:txBody>
          <a:bodyPr anchor="t" rtlCol="false" tIns="0" lIns="0" bIns="0" rIns="0">
            <a:spAutoFit/>
          </a:bodyPr>
          <a:lstStyle/>
          <a:p>
            <a:pPr>
              <a:lnSpc>
                <a:spcPts val="3300"/>
              </a:lnSpc>
            </a:pPr>
            <a:r>
              <a:rPr lang="en-US" sz="2200" spc="22">
                <a:solidFill>
                  <a:srgbClr val="000000"/>
                </a:solidFill>
                <a:latin typeface="Now Thin Bold"/>
              </a:rPr>
              <a:t>speechiness</a:t>
            </a:r>
          </a:p>
        </p:txBody>
      </p:sp>
      <p:sp>
        <p:nvSpPr>
          <p:cNvPr name="TextBox 12" id="12"/>
          <p:cNvSpPr txBox="true"/>
          <p:nvPr/>
        </p:nvSpPr>
        <p:spPr>
          <a:xfrm rot="0">
            <a:off x="2266562" y="5873056"/>
            <a:ext cx="2643428" cy="401955"/>
          </a:xfrm>
          <a:prstGeom prst="rect">
            <a:avLst/>
          </a:prstGeom>
        </p:spPr>
        <p:txBody>
          <a:bodyPr anchor="t" rtlCol="false" tIns="0" lIns="0" bIns="0" rIns="0">
            <a:spAutoFit/>
          </a:bodyPr>
          <a:lstStyle/>
          <a:p>
            <a:pPr>
              <a:lnSpc>
                <a:spcPts val="3300"/>
              </a:lnSpc>
            </a:pPr>
            <a:r>
              <a:rPr lang="en-US" sz="2200" spc="22">
                <a:solidFill>
                  <a:srgbClr val="000000"/>
                </a:solidFill>
                <a:latin typeface="Now Thin Bold"/>
              </a:rPr>
              <a:t>tempo</a:t>
            </a:r>
          </a:p>
        </p:txBody>
      </p:sp>
      <p:sp>
        <p:nvSpPr>
          <p:cNvPr name="TextBox 13" id="13"/>
          <p:cNvSpPr txBox="true"/>
          <p:nvPr/>
        </p:nvSpPr>
        <p:spPr>
          <a:xfrm rot="0">
            <a:off x="6154101" y="5873056"/>
            <a:ext cx="2643428" cy="401955"/>
          </a:xfrm>
          <a:prstGeom prst="rect">
            <a:avLst/>
          </a:prstGeom>
        </p:spPr>
        <p:txBody>
          <a:bodyPr anchor="t" rtlCol="false" tIns="0" lIns="0" bIns="0" rIns="0">
            <a:spAutoFit/>
          </a:bodyPr>
          <a:lstStyle/>
          <a:p>
            <a:pPr>
              <a:lnSpc>
                <a:spcPts val="3300"/>
              </a:lnSpc>
            </a:pPr>
            <a:r>
              <a:rPr lang="en-US" sz="2200" spc="22">
                <a:solidFill>
                  <a:srgbClr val="000000"/>
                </a:solidFill>
                <a:latin typeface="Now Thin Bold"/>
              </a:rPr>
              <a:t>time_signature</a:t>
            </a:r>
          </a:p>
        </p:txBody>
      </p:sp>
      <p:sp>
        <p:nvSpPr>
          <p:cNvPr name="TextBox 14" id="14"/>
          <p:cNvSpPr txBox="true"/>
          <p:nvPr/>
        </p:nvSpPr>
        <p:spPr>
          <a:xfrm rot="0">
            <a:off x="10169129" y="5873465"/>
            <a:ext cx="2643428" cy="401955"/>
          </a:xfrm>
          <a:prstGeom prst="rect">
            <a:avLst/>
          </a:prstGeom>
        </p:spPr>
        <p:txBody>
          <a:bodyPr anchor="t" rtlCol="false" tIns="0" lIns="0" bIns="0" rIns="0">
            <a:spAutoFit/>
          </a:bodyPr>
          <a:lstStyle/>
          <a:p>
            <a:pPr>
              <a:lnSpc>
                <a:spcPts val="3300"/>
              </a:lnSpc>
            </a:pPr>
            <a:r>
              <a:rPr lang="en-US" sz="2200" spc="22">
                <a:solidFill>
                  <a:srgbClr val="000000"/>
                </a:solidFill>
                <a:latin typeface="Now Thin Bold"/>
              </a:rPr>
              <a:t>valence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2375861" y="3541110"/>
            <a:ext cx="6326400" cy="4214964"/>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9400809" y="3011562"/>
            <a:ext cx="6883789" cy="6483051"/>
          </a:xfrm>
          <a:prstGeom prst="rect">
            <a:avLst/>
          </a:prstGeom>
        </p:spPr>
      </p:pic>
      <p:sp>
        <p:nvSpPr>
          <p:cNvPr name="TextBox 4" id="4"/>
          <p:cNvSpPr txBox="true"/>
          <p:nvPr/>
        </p:nvSpPr>
        <p:spPr>
          <a:xfrm rot="0">
            <a:off x="2375861" y="1639764"/>
            <a:ext cx="6951019" cy="721995"/>
          </a:xfrm>
          <a:prstGeom prst="rect">
            <a:avLst/>
          </a:prstGeom>
        </p:spPr>
        <p:txBody>
          <a:bodyPr anchor="t" rtlCol="false" tIns="0" lIns="0" bIns="0" rIns="0">
            <a:spAutoFit/>
          </a:bodyPr>
          <a:lstStyle/>
          <a:p>
            <a:pPr>
              <a:lnSpc>
                <a:spcPts val="5880"/>
              </a:lnSpc>
            </a:pPr>
            <a:r>
              <a:rPr lang="en-US" sz="4200" spc="840">
                <a:solidFill>
                  <a:srgbClr val="000000"/>
                </a:solidFill>
                <a:latin typeface="Public Sans"/>
              </a:rPr>
              <a:t>MUSICOSET</a:t>
            </a:r>
          </a:p>
        </p:txBody>
      </p:sp>
      <p:sp>
        <p:nvSpPr>
          <p:cNvPr name="TextBox 5" id="5"/>
          <p:cNvSpPr txBox="true"/>
          <p:nvPr/>
        </p:nvSpPr>
        <p:spPr>
          <a:xfrm rot="0">
            <a:off x="9773267" y="1687389"/>
            <a:ext cx="6138872" cy="1153795"/>
          </a:xfrm>
          <a:prstGeom prst="rect">
            <a:avLst/>
          </a:prstGeom>
        </p:spPr>
        <p:txBody>
          <a:bodyPr anchor="t" rtlCol="false" tIns="0" lIns="0" bIns="0" rIns="0">
            <a:spAutoFit/>
          </a:bodyPr>
          <a:lstStyle/>
          <a:p>
            <a:pPr>
              <a:lnSpc>
                <a:spcPts val="3080"/>
              </a:lnSpc>
            </a:pPr>
            <a:r>
              <a:rPr lang="en-US" sz="2200" spc="44">
                <a:solidFill>
                  <a:srgbClr val="000000"/>
                </a:solidFill>
                <a:latin typeface="Now Thin Bold"/>
              </a:rPr>
              <a:t>Sourced from Mariana O. Silva, La´ıs M. Rocha, Mirella M. Moro</a:t>
            </a:r>
          </a:p>
          <a:p>
            <a:pPr>
              <a:lnSpc>
                <a:spcPts val="3080"/>
              </a:lnSpc>
            </a:pPr>
            <a:r>
              <a:rPr lang="en-US" sz="2200" spc="44">
                <a:solidFill>
                  <a:srgbClr val="000000"/>
                </a:solidFill>
                <a:latin typeface="Now Thin"/>
              </a:rPr>
              <a:t>From 1964 to 2018</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9398322" y="4944696"/>
            <a:ext cx="2634347" cy="2634347"/>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5744799" y="4944696"/>
            <a:ext cx="2634347" cy="2634347"/>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13051844" y="4944696"/>
            <a:ext cx="2634347" cy="2634347"/>
          </a:xfrm>
          <a:prstGeom prst="rect">
            <a:avLst/>
          </a:prstGeom>
        </p:spPr>
      </p:pic>
      <p:sp>
        <p:nvSpPr>
          <p:cNvPr name="TextBox 5" id="5"/>
          <p:cNvSpPr txBox="true"/>
          <p:nvPr/>
        </p:nvSpPr>
        <p:spPr>
          <a:xfrm rot="0">
            <a:off x="2036448" y="2444816"/>
            <a:ext cx="12980667" cy="1464945"/>
          </a:xfrm>
          <a:prstGeom prst="rect">
            <a:avLst/>
          </a:prstGeom>
        </p:spPr>
        <p:txBody>
          <a:bodyPr anchor="t" rtlCol="false" tIns="0" lIns="0" bIns="0" rIns="0">
            <a:spAutoFit/>
          </a:bodyPr>
          <a:lstStyle/>
          <a:p>
            <a:pPr>
              <a:lnSpc>
                <a:spcPts val="5880"/>
              </a:lnSpc>
            </a:pPr>
            <a:r>
              <a:rPr lang="en-US" sz="4200" spc="840">
                <a:solidFill>
                  <a:srgbClr val="000000"/>
                </a:solidFill>
                <a:latin typeface="Public Sans"/>
              </a:rPr>
              <a:t>ARTIST POPULARITY (COLLABORATIONS AND FEATURES)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3333371" y="3422432"/>
            <a:ext cx="3922757" cy="5227323"/>
          </a:xfrm>
          <a:prstGeom prst="rect">
            <a:avLst/>
          </a:prstGeom>
        </p:spPr>
      </p:pic>
      <p:sp>
        <p:nvSpPr>
          <p:cNvPr name="TextBox 3" id="3"/>
          <p:cNvSpPr txBox="true"/>
          <p:nvPr/>
        </p:nvSpPr>
        <p:spPr>
          <a:xfrm rot="0">
            <a:off x="3333371" y="2625328"/>
            <a:ext cx="3872990" cy="647700"/>
          </a:xfrm>
          <a:prstGeom prst="rect">
            <a:avLst/>
          </a:prstGeom>
        </p:spPr>
        <p:txBody>
          <a:bodyPr anchor="t" rtlCol="false" tIns="0" lIns="0" bIns="0" rIns="0">
            <a:spAutoFit/>
          </a:bodyPr>
          <a:lstStyle/>
          <a:p>
            <a:pPr>
              <a:lnSpc>
                <a:spcPts val="5040"/>
              </a:lnSpc>
            </a:pPr>
            <a:r>
              <a:rPr lang="en-US" sz="4200" spc="840">
                <a:solidFill>
                  <a:srgbClr val="000000"/>
                </a:solidFill>
                <a:latin typeface="Public Sans"/>
              </a:rPr>
              <a:t>GENIUS</a:t>
            </a:r>
          </a:p>
        </p:txBody>
      </p:sp>
      <p:sp>
        <p:nvSpPr>
          <p:cNvPr name="TextBox 4" id="4"/>
          <p:cNvSpPr txBox="true"/>
          <p:nvPr/>
        </p:nvSpPr>
        <p:spPr>
          <a:xfrm rot="0">
            <a:off x="8687642" y="5238886"/>
            <a:ext cx="5100733" cy="1544320"/>
          </a:xfrm>
          <a:prstGeom prst="rect">
            <a:avLst/>
          </a:prstGeom>
        </p:spPr>
        <p:txBody>
          <a:bodyPr anchor="t" rtlCol="false" tIns="0" lIns="0" bIns="0" rIns="0">
            <a:spAutoFit/>
          </a:bodyPr>
          <a:lstStyle/>
          <a:p>
            <a:pPr>
              <a:lnSpc>
                <a:spcPts val="3080"/>
              </a:lnSpc>
            </a:pPr>
            <a:r>
              <a:rPr lang="en-US" sz="2200" spc="44">
                <a:solidFill>
                  <a:srgbClr val="000000"/>
                </a:solidFill>
                <a:latin typeface="Now Thin Bold"/>
              </a:rPr>
              <a:t>The Genius API in combination with the Python library lyricsgenius which directly utilizes HTML parser BeautifulSoup</a:t>
            </a:r>
          </a:p>
        </p:txBody>
      </p:sp>
      <p:sp>
        <p:nvSpPr>
          <p:cNvPr name="TextBox 5" id="5"/>
          <p:cNvSpPr txBox="true"/>
          <p:nvPr/>
        </p:nvSpPr>
        <p:spPr>
          <a:xfrm rot="0">
            <a:off x="8687642" y="4223938"/>
            <a:ext cx="4057274" cy="415290"/>
          </a:xfrm>
          <a:prstGeom prst="rect">
            <a:avLst/>
          </a:prstGeom>
        </p:spPr>
        <p:txBody>
          <a:bodyPr anchor="t" rtlCol="false" tIns="0" lIns="0" bIns="0" rIns="0">
            <a:spAutoFit/>
          </a:bodyPr>
          <a:lstStyle/>
          <a:p>
            <a:pPr>
              <a:lnSpc>
                <a:spcPts val="3360"/>
              </a:lnSpc>
            </a:pPr>
            <a:r>
              <a:rPr lang="en-US" sz="2400" spc="480">
                <a:solidFill>
                  <a:srgbClr val="000000"/>
                </a:solidFill>
                <a:latin typeface="Public Sans"/>
              </a:rPr>
              <a:t>LYRIC GATHERING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6329" r="0" b="0"/>
          <a:stretch>
            <a:fillRect/>
          </a:stretch>
        </p:blipFill>
        <p:spPr>
          <a:xfrm flipH="false" flipV="false" rot="0">
            <a:off x="726635" y="652025"/>
            <a:ext cx="8253140" cy="5513807"/>
          </a:xfrm>
          <a:prstGeom prst="rect">
            <a:avLst/>
          </a:prstGeom>
        </p:spPr>
      </p:pic>
      <p:sp>
        <p:nvSpPr>
          <p:cNvPr name="TextBox 3" id="3"/>
          <p:cNvSpPr txBox="true"/>
          <p:nvPr/>
        </p:nvSpPr>
        <p:spPr>
          <a:xfrm rot="0">
            <a:off x="13548930" y="7998873"/>
            <a:ext cx="2237184" cy="389255"/>
          </a:xfrm>
          <a:prstGeom prst="rect">
            <a:avLst/>
          </a:prstGeom>
        </p:spPr>
        <p:txBody>
          <a:bodyPr anchor="t" rtlCol="false" tIns="0" lIns="0" bIns="0" rIns="0">
            <a:spAutoFit/>
          </a:bodyPr>
          <a:lstStyle/>
          <a:p>
            <a:pPr algn="ctr">
              <a:lnSpc>
                <a:spcPts val="3219"/>
              </a:lnSpc>
            </a:pPr>
            <a:r>
              <a:rPr lang="en-US" sz="2299">
                <a:solidFill>
                  <a:srgbClr val="000000"/>
                </a:solidFill>
                <a:latin typeface="Now Thin Bold"/>
              </a:rPr>
              <a:t>Microsoft Azure</a:t>
            </a:r>
          </a:p>
        </p:txBody>
      </p:sp>
      <p:sp>
        <p:nvSpPr>
          <p:cNvPr name="TextBox 4" id="4"/>
          <p:cNvSpPr txBox="true"/>
          <p:nvPr/>
        </p:nvSpPr>
        <p:spPr>
          <a:xfrm rot="0">
            <a:off x="8099708" y="6183153"/>
            <a:ext cx="9524932" cy="1464945"/>
          </a:xfrm>
          <a:prstGeom prst="rect">
            <a:avLst/>
          </a:prstGeom>
        </p:spPr>
        <p:txBody>
          <a:bodyPr anchor="t" rtlCol="false" tIns="0" lIns="0" bIns="0" rIns="0">
            <a:spAutoFit/>
          </a:bodyPr>
          <a:lstStyle/>
          <a:p>
            <a:pPr algn="ctr">
              <a:lnSpc>
                <a:spcPts val="5880"/>
              </a:lnSpc>
            </a:pPr>
            <a:r>
              <a:rPr lang="en-US" sz="4200" spc="840">
                <a:solidFill>
                  <a:srgbClr val="000000"/>
                </a:solidFill>
                <a:latin typeface="Public Sans"/>
              </a:rPr>
              <a:t>SENTIMENT ANALYSIS TRIALS </a:t>
            </a:r>
          </a:p>
        </p:txBody>
      </p:sp>
      <p:sp>
        <p:nvSpPr>
          <p:cNvPr name="TextBox 5" id="5"/>
          <p:cNvSpPr txBox="true"/>
          <p:nvPr/>
        </p:nvSpPr>
        <p:spPr>
          <a:xfrm rot="0">
            <a:off x="10502028" y="7998873"/>
            <a:ext cx="1257895" cy="389255"/>
          </a:xfrm>
          <a:prstGeom prst="rect">
            <a:avLst/>
          </a:prstGeom>
        </p:spPr>
        <p:txBody>
          <a:bodyPr anchor="t" rtlCol="false" tIns="0" lIns="0" bIns="0" rIns="0">
            <a:spAutoFit/>
          </a:bodyPr>
          <a:lstStyle/>
          <a:p>
            <a:pPr algn="ctr">
              <a:lnSpc>
                <a:spcPts val="3219"/>
              </a:lnSpc>
            </a:pPr>
            <a:r>
              <a:rPr lang="en-US" sz="2299">
                <a:solidFill>
                  <a:srgbClr val="000000"/>
                </a:solidFill>
                <a:latin typeface="Now Thin Bold"/>
              </a:rPr>
              <a:t>TextBlob</a:t>
            </a:r>
          </a:p>
        </p:txBody>
      </p:sp>
      <p:sp>
        <p:nvSpPr>
          <p:cNvPr name="TextBox 6" id="6"/>
          <p:cNvSpPr txBox="true"/>
          <p:nvPr/>
        </p:nvSpPr>
        <p:spPr>
          <a:xfrm rot="0">
            <a:off x="13876873" y="8532384"/>
            <a:ext cx="1581299" cy="372745"/>
          </a:xfrm>
          <a:prstGeom prst="rect">
            <a:avLst/>
          </a:prstGeom>
        </p:spPr>
        <p:txBody>
          <a:bodyPr anchor="t" rtlCol="false" tIns="0" lIns="0" bIns="0" rIns="0">
            <a:spAutoFit/>
          </a:bodyPr>
          <a:lstStyle/>
          <a:p>
            <a:pPr algn="ctr">
              <a:lnSpc>
                <a:spcPts val="3079"/>
              </a:lnSpc>
            </a:pPr>
            <a:r>
              <a:rPr lang="en-US" sz="2199">
                <a:solidFill>
                  <a:srgbClr val="000000"/>
                </a:solidFill>
                <a:latin typeface="Open Sans Light"/>
              </a:rPr>
              <a:t>Blocked calls</a:t>
            </a:r>
          </a:p>
        </p:txBody>
      </p:sp>
      <p:sp>
        <p:nvSpPr>
          <p:cNvPr name="TextBox 7" id="7"/>
          <p:cNvSpPr txBox="true"/>
          <p:nvPr/>
        </p:nvSpPr>
        <p:spPr>
          <a:xfrm rot="0">
            <a:off x="10014393" y="8532384"/>
            <a:ext cx="2233166" cy="372745"/>
          </a:xfrm>
          <a:prstGeom prst="rect">
            <a:avLst/>
          </a:prstGeom>
        </p:spPr>
        <p:txBody>
          <a:bodyPr anchor="t" rtlCol="false" tIns="0" lIns="0" bIns="0" rIns="0">
            <a:spAutoFit/>
          </a:bodyPr>
          <a:lstStyle/>
          <a:p>
            <a:pPr algn="ctr">
              <a:lnSpc>
                <a:spcPts val="3079"/>
              </a:lnSpc>
            </a:pPr>
            <a:r>
              <a:rPr lang="en-US" sz="2199">
                <a:solidFill>
                  <a:srgbClr val="000000"/>
                </a:solidFill>
                <a:latin typeface="Open Sans Light"/>
              </a:rPr>
              <a:t>Unreliable Results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DAFHkbmSO9U</dc:identifier>
  <dcterms:modified xsi:type="dcterms:W3CDTF">2011-08-01T06:04:30Z</dcterms:modified>
  <cp:revision>1</cp:revision>
  <dc:title>DSA - Final Project</dc:title>
</cp:coreProperties>
</file>